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24"/>
  </p:notesMasterIdLst>
  <p:sldIdLst>
    <p:sldId id="269" r:id="rId2"/>
    <p:sldId id="282" r:id="rId3"/>
    <p:sldId id="284" r:id="rId4"/>
    <p:sldId id="286" r:id="rId5"/>
    <p:sldId id="285" r:id="rId6"/>
    <p:sldId id="287" r:id="rId7"/>
    <p:sldId id="268" r:id="rId8"/>
    <p:sldId id="281" r:id="rId9"/>
    <p:sldId id="271" r:id="rId10"/>
    <p:sldId id="264" r:id="rId11"/>
    <p:sldId id="256" r:id="rId12"/>
    <p:sldId id="263" r:id="rId13"/>
    <p:sldId id="265" r:id="rId14"/>
    <p:sldId id="266" r:id="rId15"/>
    <p:sldId id="279" r:id="rId16"/>
    <p:sldId id="273" r:id="rId17"/>
    <p:sldId id="275" r:id="rId18"/>
    <p:sldId id="276" r:id="rId19"/>
    <p:sldId id="274" r:id="rId20"/>
    <p:sldId id="277" r:id="rId21"/>
    <p:sldId id="278" r:id="rId22"/>
    <p:sldId id="283"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CCFF"/>
    <a:srgbClr val="00CC00"/>
    <a:srgbClr val="FF3399"/>
    <a:srgbClr val="FF7C80"/>
    <a:srgbClr val="FF6600"/>
    <a:srgbClr val="EAEAEA"/>
    <a:srgbClr val="D01B08"/>
    <a:srgbClr val="261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8"/>
    <p:restoredTop sz="94750"/>
  </p:normalViewPr>
  <p:slideViewPr>
    <p:cSldViewPr>
      <p:cViewPr varScale="1">
        <p:scale>
          <a:sx n="164" d="100"/>
          <a:sy n="164" d="100"/>
        </p:scale>
        <p:origin x="245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E93D89-DDC6-41B3-A328-C461CA582060}"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26A93F7A-65AC-47BD-AC3B-E6DA0CE6367D}">
      <dgm:prSet/>
      <dgm:spPr/>
      <dgm:t>
        <a:bodyPr/>
        <a:lstStyle/>
        <a:p>
          <a:r>
            <a:rPr lang="en-US" dirty="0"/>
            <a:t>Lanier Law Group, PA is a North Carolina Personal Injury POWERHOUSE. Every day we go toe-to-toe with big insurance companies and fight for your rights. Our vast resources allow us to act swiftly and decisively on your case. </a:t>
          </a:r>
        </a:p>
      </dgm:t>
    </dgm:pt>
    <dgm:pt modelId="{37502413-1937-4601-8804-26F37AA1D90F}" type="parTrans" cxnId="{4EDB837C-E830-451D-BD51-7E800E9BCA1A}">
      <dgm:prSet/>
      <dgm:spPr/>
      <dgm:t>
        <a:bodyPr/>
        <a:lstStyle/>
        <a:p>
          <a:endParaRPr lang="en-US"/>
        </a:p>
      </dgm:t>
    </dgm:pt>
    <dgm:pt modelId="{01F7D825-63B0-4B0A-BD8B-610E1C289D23}" type="sibTrans" cxnId="{4EDB837C-E830-451D-BD51-7E800E9BCA1A}">
      <dgm:prSet/>
      <dgm:spPr/>
      <dgm:t>
        <a:bodyPr/>
        <a:lstStyle/>
        <a:p>
          <a:endParaRPr lang="en-US"/>
        </a:p>
      </dgm:t>
    </dgm:pt>
    <dgm:pt modelId="{0AD7D181-60E6-4783-8B4F-F44E935998E8}">
      <dgm:prSet/>
      <dgm:spPr/>
      <dgm:t>
        <a:bodyPr/>
        <a:lstStyle/>
        <a:p>
          <a:r>
            <a:rPr lang="en-US" dirty="0"/>
            <a:t>Behind the power of our state-wide personal injury firm is a sincere compassion for our clients. We understand the trauma associated with being injured. Our team of dedicated North Carolina personal injury attorneys, insurance adjusters and case management paralegals will provide you with intimate personal attention, sound legal advice, and will help get your life back to normal as soon as possible.</a:t>
          </a:r>
        </a:p>
      </dgm:t>
    </dgm:pt>
    <dgm:pt modelId="{0F5732BF-F3BA-4CA7-AF68-D81DCE3162A7}" type="parTrans" cxnId="{95024E5B-6790-405F-92D6-028045E4BE1B}">
      <dgm:prSet/>
      <dgm:spPr/>
      <dgm:t>
        <a:bodyPr/>
        <a:lstStyle/>
        <a:p>
          <a:endParaRPr lang="en-US"/>
        </a:p>
      </dgm:t>
    </dgm:pt>
    <dgm:pt modelId="{2F9E6596-D5EB-4BD6-A6B0-309D4132C64A}" type="sibTrans" cxnId="{95024E5B-6790-405F-92D6-028045E4BE1B}">
      <dgm:prSet/>
      <dgm:spPr/>
      <dgm:t>
        <a:bodyPr/>
        <a:lstStyle/>
        <a:p>
          <a:endParaRPr lang="en-US"/>
        </a:p>
      </dgm:t>
    </dgm:pt>
    <dgm:pt modelId="{A535384E-EE60-42A8-83E4-DB87B3579C87}">
      <dgm:prSet/>
      <dgm:spPr/>
      <dgm:t>
        <a:bodyPr/>
        <a:lstStyle/>
        <a:p>
          <a:r>
            <a:rPr lang="en-US" dirty="0"/>
            <a:t>Before you step into the ring with big insurance companies, make sure you have Lanier in your corner...Hire A HEAVY HITTER</a:t>
          </a:r>
        </a:p>
      </dgm:t>
    </dgm:pt>
    <dgm:pt modelId="{15A4E413-1EC5-4848-8F9A-E4786693F12C}" type="parTrans" cxnId="{2408A3B9-5282-4E36-B35D-E5AF1FD1A578}">
      <dgm:prSet/>
      <dgm:spPr/>
      <dgm:t>
        <a:bodyPr/>
        <a:lstStyle/>
        <a:p>
          <a:endParaRPr lang="en-US"/>
        </a:p>
      </dgm:t>
    </dgm:pt>
    <dgm:pt modelId="{D857710B-5617-422A-B26B-B666005D4D55}" type="sibTrans" cxnId="{2408A3B9-5282-4E36-B35D-E5AF1FD1A578}">
      <dgm:prSet/>
      <dgm:spPr/>
      <dgm:t>
        <a:bodyPr/>
        <a:lstStyle/>
        <a:p>
          <a:endParaRPr lang="en-US"/>
        </a:p>
      </dgm:t>
    </dgm:pt>
    <dgm:pt modelId="{1F816154-59C6-4011-ABF7-139E67414F21}" type="pres">
      <dgm:prSet presAssocID="{1BE93D89-DDC6-41B3-A328-C461CA582060}" presName="linear" presStyleCnt="0">
        <dgm:presLayoutVars>
          <dgm:animLvl val="lvl"/>
          <dgm:resizeHandles val="exact"/>
        </dgm:presLayoutVars>
      </dgm:prSet>
      <dgm:spPr/>
    </dgm:pt>
    <dgm:pt modelId="{C993706D-E731-4A31-879D-B5E7034B129C}" type="pres">
      <dgm:prSet presAssocID="{26A93F7A-65AC-47BD-AC3B-E6DA0CE6367D}" presName="parentText" presStyleLbl="node1" presStyleIdx="0" presStyleCnt="3">
        <dgm:presLayoutVars>
          <dgm:chMax val="0"/>
          <dgm:bulletEnabled val="1"/>
        </dgm:presLayoutVars>
      </dgm:prSet>
      <dgm:spPr/>
    </dgm:pt>
    <dgm:pt modelId="{5D9220B0-F0AB-46C9-A344-0324858EF070}" type="pres">
      <dgm:prSet presAssocID="{01F7D825-63B0-4B0A-BD8B-610E1C289D23}" presName="spacer" presStyleCnt="0"/>
      <dgm:spPr/>
    </dgm:pt>
    <dgm:pt modelId="{90EE2E93-BC40-44B4-AA3A-3F2D7162D69B}" type="pres">
      <dgm:prSet presAssocID="{0AD7D181-60E6-4783-8B4F-F44E935998E8}" presName="parentText" presStyleLbl="node1" presStyleIdx="1" presStyleCnt="3">
        <dgm:presLayoutVars>
          <dgm:chMax val="0"/>
          <dgm:bulletEnabled val="1"/>
        </dgm:presLayoutVars>
      </dgm:prSet>
      <dgm:spPr/>
    </dgm:pt>
    <dgm:pt modelId="{C512D944-6322-47BE-99E1-13E8D6884D38}" type="pres">
      <dgm:prSet presAssocID="{2F9E6596-D5EB-4BD6-A6B0-309D4132C64A}" presName="spacer" presStyleCnt="0"/>
      <dgm:spPr/>
    </dgm:pt>
    <dgm:pt modelId="{98B96404-F68A-4CA7-A9AF-3B45CCD440B8}" type="pres">
      <dgm:prSet presAssocID="{A535384E-EE60-42A8-83E4-DB87B3579C87}" presName="parentText" presStyleLbl="node1" presStyleIdx="2" presStyleCnt="3">
        <dgm:presLayoutVars>
          <dgm:chMax val="0"/>
          <dgm:bulletEnabled val="1"/>
        </dgm:presLayoutVars>
      </dgm:prSet>
      <dgm:spPr/>
    </dgm:pt>
  </dgm:ptLst>
  <dgm:cxnLst>
    <dgm:cxn modelId="{95024E5B-6790-405F-92D6-028045E4BE1B}" srcId="{1BE93D89-DDC6-41B3-A328-C461CA582060}" destId="{0AD7D181-60E6-4783-8B4F-F44E935998E8}" srcOrd="1" destOrd="0" parTransId="{0F5732BF-F3BA-4CA7-AF68-D81DCE3162A7}" sibTransId="{2F9E6596-D5EB-4BD6-A6B0-309D4132C64A}"/>
    <dgm:cxn modelId="{78CC5E6B-0F7C-493C-AD9D-F70284483109}" type="presOf" srcId="{A535384E-EE60-42A8-83E4-DB87B3579C87}" destId="{98B96404-F68A-4CA7-A9AF-3B45CCD440B8}" srcOrd="0" destOrd="0" presId="urn:microsoft.com/office/officeart/2005/8/layout/vList2"/>
    <dgm:cxn modelId="{4EDB837C-E830-451D-BD51-7E800E9BCA1A}" srcId="{1BE93D89-DDC6-41B3-A328-C461CA582060}" destId="{26A93F7A-65AC-47BD-AC3B-E6DA0CE6367D}" srcOrd="0" destOrd="0" parTransId="{37502413-1937-4601-8804-26F37AA1D90F}" sibTransId="{01F7D825-63B0-4B0A-BD8B-610E1C289D23}"/>
    <dgm:cxn modelId="{F46B0CB2-0E94-46C8-9019-2BCD3652BCA5}" type="presOf" srcId="{0AD7D181-60E6-4783-8B4F-F44E935998E8}" destId="{90EE2E93-BC40-44B4-AA3A-3F2D7162D69B}" srcOrd="0" destOrd="0" presId="urn:microsoft.com/office/officeart/2005/8/layout/vList2"/>
    <dgm:cxn modelId="{D9913DB3-63A0-4D3A-AEE9-76BACD1CBF94}" type="presOf" srcId="{1BE93D89-DDC6-41B3-A328-C461CA582060}" destId="{1F816154-59C6-4011-ABF7-139E67414F21}" srcOrd="0" destOrd="0" presId="urn:microsoft.com/office/officeart/2005/8/layout/vList2"/>
    <dgm:cxn modelId="{2408A3B9-5282-4E36-B35D-E5AF1FD1A578}" srcId="{1BE93D89-DDC6-41B3-A328-C461CA582060}" destId="{A535384E-EE60-42A8-83E4-DB87B3579C87}" srcOrd="2" destOrd="0" parTransId="{15A4E413-1EC5-4848-8F9A-E4786693F12C}" sibTransId="{D857710B-5617-422A-B26B-B666005D4D55}"/>
    <dgm:cxn modelId="{AD6C29D7-232D-4686-A8E5-B7E1E68A9C2A}" type="presOf" srcId="{26A93F7A-65AC-47BD-AC3B-E6DA0CE6367D}" destId="{C993706D-E731-4A31-879D-B5E7034B129C}" srcOrd="0" destOrd="0" presId="urn:microsoft.com/office/officeart/2005/8/layout/vList2"/>
    <dgm:cxn modelId="{6A644742-0624-4C26-BCD7-7C992BE0160C}" type="presParOf" srcId="{1F816154-59C6-4011-ABF7-139E67414F21}" destId="{C993706D-E731-4A31-879D-B5E7034B129C}" srcOrd="0" destOrd="0" presId="urn:microsoft.com/office/officeart/2005/8/layout/vList2"/>
    <dgm:cxn modelId="{D514DEF8-57DA-4C87-A0F3-71CCB3FBF849}" type="presParOf" srcId="{1F816154-59C6-4011-ABF7-139E67414F21}" destId="{5D9220B0-F0AB-46C9-A344-0324858EF070}" srcOrd="1" destOrd="0" presId="urn:microsoft.com/office/officeart/2005/8/layout/vList2"/>
    <dgm:cxn modelId="{2D0ACD41-C076-4A8B-B59E-F59E380DCBE7}" type="presParOf" srcId="{1F816154-59C6-4011-ABF7-139E67414F21}" destId="{90EE2E93-BC40-44B4-AA3A-3F2D7162D69B}" srcOrd="2" destOrd="0" presId="urn:microsoft.com/office/officeart/2005/8/layout/vList2"/>
    <dgm:cxn modelId="{87FF5D87-59E7-4B04-8FB2-9036BDD66A93}" type="presParOf" srcId="{1F816154-59C6-4011-ABF7-139E67414F21}" destId="{C512D944-6322-47BE-99E1-13E8D6884D38}" srcOrd="3" destOrd="0" presId="urn:microsoft.com/office/officeart/2005/8/layout/vList2"/>
    <dgm:cxn modelId="{B0A77226-5312-4D31-A90C-9F017822DEE0}" type="presParOf" srcId="{1F816154-59C6-4011-ABF7-139E67414F21}" destId="{98B96404-F68A-4CA7-A9AF-3B45CCD440B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AD14F8-3E9B-4B65-965C-FAD1A0989A8C}" type="doc">
      <dgm:prSet loTypeId="urn:microsoft.com/office/officeart/2018/5/layout/IconCircle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EFBE9FC5-512C-4BBB-A875-1E754EFBD433}">
      <dgm:prSet/>
      <dgm:spPr/>
      <dgm:t>
        <a:bodyPr/>
        <a:lstStyle/>
        <a:p>
          <a:pPr>
            <a:defRPr cap="all"/>
          </a:pPr>
          <a:r>
            <a:rPr lang="en-US" dirty="0"/>
            <a:t>Your health plan may claim reimbursement rights from your injury claim.</a:t>
          </a:r>
        </a:p>
      </dgm:t>
    </dgm:pt>
    <dgm:pt modelId="{77C177BC-793D-45E0-8E31-68DC01B53ED8}" type="parTrans" cxnId="{3660EF0C-43D5-4216-9A29-9703D06A255F}">
      <dgm:prSet/>
      <dgm:spPr/>
      <dgm:t>
        <a:bodyPr/>
        <a:lstStyle/>
        <a:p>
          <a:endParaRPr lang="en-US"/>
        </a:p>
      </dgm:t>
    </dgm:pt>
    <dgm:pt modelId="{232C5739-B88C-45CF-B681-18B35E725F17}" type="sibTrans" cxnId="{3660EF0C-43D5-4216-9A29-9703D06A255F}">
      <dgm:prSet/>
      <dgm:spPr/>
      <dgm:t>
        <a:bodyPr/>
        <a:lstStyle/>
        <a:p>
          <a:endParaRPr lang="en-US"/>
        </a:p>
      </dgm:t>
    </dgm:pt>
    <dgm:pt modelId="{DD57F0C2-F3B2-4820-9E3E-9BE0FED61E21}">
      <dgm:prSet/>
      <dgm:spPr/>
      <dgm:t>
        <a:bodyPr/>
        <a:lstStyle/>
        <a:p>
          <a:pPr>
            <a:defRPr cap="all"/>
          </a:pPr>
          <a:r>
            <a:rPr lang="en-US" dirty="0"/>
            <a:t>The claims for reimbursement may not be valid or enforceable.</a:t>
          </a:r>
        </a:p>
      </dgm:t>
    </dgm:pt>
    <dgm:pt modelId="{29F6B077-F53E-4AF3-827B-CA14E3205B0B}" type="parTrans" cxnId="{D08FE139-81AC-4DD7-B1EC-5FFF6D52BF73}">
      <dgm:prSet/>
      <dgm:spPr/>
      <dgm:t>
        <a:bodyPr/>
        <a:lstStyle/>
        <a:p>
          <a:endParaRPr lang="en-US"/>
        </a:p>
      </dgm:t>
    </dgm:pt>
    <dgm:pt modelId="{D4AA4790-89AA-424B-897E-E0C2F4BDC614}" type="sibTrans" cxnId="{D08FE139-81AC-4DD7-B1EC-5FFF6D52BF73}">
      <dgm:prSet/>
      <dgm:spPr/>
      <dgm:t>
        <a:bodyPr/>
        <a:lstStyle/>
        <a:p>
          <a:endParaRPr lang="en-US"/>
        </a:p>
      </dgm:t>
    </dgm:pt>
    <dgm:pt modelId="{A6618217-DD30-4DD5-8F10-494282585090}">
      <dgm:prSet/>
      <dgm:spPr/>
      <dgm:t>
        <a:bodyPr/>
        <a:lstStyle/>
        <a:p>
          <a:pPr>
            <a:defRPr cap="all"/>
          </a:pPr>
          <a:r>
            <a:rPr lang="en-US" dirty="0"/>
            <a:t>Even if the claims are valid  you are better off using health insurance because the subrogation claim will be cents on the dollar.</a:t>
          </a:r>
        </a:p>
      </dgm:t>
    </dgm:pt>
    <dgm:pt modelId="{66746978-86CB-4B69-911D-AF9F3C69F427}" type="parTrans" cxnId="{A028CD77-8523-46FB-9DD1-721A5493A5C9}">
      <dgm:prSet/>
      <dgm:spPr/>
      <dgm:t>
        <a:bodyPr/>
        <a:lstStyle/>
        <a:p>
          <a:endParaRPr lang="en-US"/>
        </a:p>
      </dgm:t>
    </dgm:pt>
    <dgm:pt modelId="{3EE68D15-9F18-49AB-99FD-D373EFFC78DB}" type="sibTrans" cxnId="{A028CD77-8523-46FB-9DD1-721A5493A5C9}">
      <dgm:prSet/>
      <dgm:spPr/>
      <dgm:t>
        <a:bodyPr/>
        <a:lstStyle/>
        <a:p>
          <a:endParaRPr lang="en-US"/>
        </a:p>
      </dgm:t>
    </dgm:pt>
    <dgm:pt modelId="{1B695FE4-4B75-4964-933B-BA7468258241}">
      <dgm:prSet/>
      <dgm:spPr/>
      <dgm:t>
        <a:bodyPr/>
        <a:lstStyle/>
        <a:p>
          <a:pPr>
            <a:defRPr cap="all"/>
          </a:pPr>
          <a:r>
            <a:rPr lang="en-US" dirty="0"/>
            <a:t>We will help you navigate the confusing waters of ERISA subrogation.</a:t>
          </a:r>
        </a:p>
      </dgm:t>
    </dgm:pt>
    <dgm:pt modelId="{6B0675DA-B4B4-4502-9DBC-3914D59F80C9}" type="parTrans" cxnId="{1F9CCDD5-1EAA-43C5-B0B9-4313FEAEF005}">
      <dgm:prSet/>
      <dgm:spPr/>
      <dgm:t>
        <a:bodyPr/>
        <a:lstStyle/>
        <a:p>
          <a:endParaRPr lang="en-US"/>
        </a:p>
      </dgm:t>
    </dgm:pt>
    <dgm:pt modelId="{D18ECA08-6B69-4746-A38C-51AC585F6EDD}" type="sibTrans" cxnId="{1F9CCDD5-1EAA-43C5-B0B9-4313FEAEF005}">
      <dgm:prSet/>
      <dgm:spPr/>
      <dgm:t>
        <a:bodyPr/>
        <a:lstStyle/>
        <a:p>
          <a:endParaRPr lang="en-US"/>
        </a:p>
      </dgm:t>
    </dgm:pt>
    <dgm:pt modelId="{04A44856-9BE1-478D-A4B9-12CF6638A240}">
      <dgm:prSet/>
      <dgm:spPr/>
      <dgm:t>
        <a:bodyPr/>
        <a:lstStyle/>
        <a:p>
          <a:pPr>
            <a:defRPr cap="all"/>
          </a:pPr>
          <a:r>
            <a:rPr lang="en-US" dirty="0"/>
            <a:t>If you receive a letter from your health plan send it to us immediately.</a:t>
          </a:r>
        </a:p>
      </dgm:t>
    </dgm:pt>
    <dgm:pt modelId="{4C9DB827-EBFA-4AE8-AF76-E68493085613}" type="parTrans" cxnId="{631911BB-F024-471F-89CA-2A56DE3D0DFB}">
      <dgm:prSet/>
      <dgm:spPr/>
      <dgm:t>
        <a:bodyPr/>
        <a:lstStyle/>
        <a:p>
          <a:endParaRPr lang="en-US"/>
        </a:p>
      </dgm:t>
    </dgm:pt>
    <dgm:pt modelId="{DB772E15-043D-4765-91D1-AC1A4428D29D}" type="sibTrans" cxnId="{631911BB-F024-471F-89CA-2A56DE3D0DFB}">
      <dgm:prSet/>
      <dgm:spPr/>
      <dgm:t>
        <a:bodyPr/>
        <a:lstStyle/>
        <a:p>
          <a:endParaRPr lang="en-US"/>
        </a:p>
      </dgm:t>
    </dgm:pt>
    <dgm:pt modelId="{7A78E0AE-C23F-422E-A9A1-E7B1BA106DCE}" type="pres">
      <dgm:prSet presAssocID="{15AD14F8-3E9B-4B65-965C-FAD1A0989A8C}" presName="root" presStyleCnt="0">
        <dgm:presLayoutVars>
          <dgm:dir/>
          <dgm:resizeHandles val="exact"/>
        </dgm:presLayoutVars>
      </dgm:prSet>
      <dgm:spPr/>
    </dgm:pt>
    <dgm:pt modelId="{9BB6A6EC-0B08-4839-8E2E-E288B75FEFB4}" type="pres">
      <dgm:prSet presAssocID="{EFBE9FC5-512C-4BBB-A875-1E754EFBD433}" presName="compNode" presStyleCnt="0"/>
      <dgm:spPr/>
    </dgm:pt>
    <dgm:pt modelId="{9B6FE41A-0115-4363-99BA-9C886AA66FE7}" type="pres">
      <dgm:prSet presAssocID="{EFBE9FC5-512C-4BBB-A875-1E754EFBD433}" presName="iconBgRect" presStyleLbl="bgShp" presStyleIdx="0" presStyleCnt="5"/>
      <dgm:spPr/>
    </dgm:pt>
    <dgm:pt modelId="{8C70111B-C09E-4A7C-B5EB-11A0102BE46E}" type="pres">
      <dgm:prSet presAssocID="{EFBE9FC5-512C-4BBB-A875-1E754EFBD43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F2C1CAA1-513E-4475-95FA-82AE5E4FCDD0}" type="pres">
      <dgm:prSet presAssocID="{EFBE9FC5-512C-4BBB-A875-1E754EFBD433}" presName="spaceRect" presStyleCnt="0"/>
      <dgm:spPr/>
    </dgm:pt>
    <dgm:pt modelId="{3CE81980-828B-4900-9221-2DACC5C056E0}" type="pres">
      <dgm:prSet presAssocID="{EFBE9FC5-512C-4BBB-A875-1E754EFBD433}" presName="textRect" presStyleLbl="revTx" presStyleIdx="0" presStyleCnt="5">
        <dgm:presLayoutVars>
          <dgm:chMax val="1"/>
          <dgm:chPref val="1"/>
        </dgm:presLayoutVars>
      </dgm:prSet>
      <dgm:spPr/>
    </dgm:pt>
    <dgm:pt modelId="{8F33F5C5-F181-401A-A889-0D44F1135011}" type="pres">
      <dgm:prSet presAssocID="{232C5739-B88C-45CF-B681-18B35E725F17}" presName="sibTrans" presStyleCnt="0"/>
      <dgm:spPr/>
    </dgm:pt>
    <dgm:pt modelId="{59FC488A-F21A-41B0-8F07-F1C755BCF5F0}" type="pres">
      <dgm:prSet presAssocID="{DD57F0C2-F3B2-4820-9E3E-9BE0FED61E21}" presName="compNode" presStyleCnt="0"/>
      <dgm:spPr/>
    </dgm:pt>
    <dgm:pt modelId="{20208D87-CACD-4985-B7D8-E7781442AC1E}" type="pres">
      <dgm:prSet presAssocID="{DD57F0C2-F3B2-4820-9E3E-9BE0FED61E21}" presName="iconBgRect" presStyleLbl="bgShp" presStyleIdx="1" presStyleCnt="5"/>
      <dgm:spPr/>
    </dgm:pt>
    <dgm:pt modelId="{5B50C3D6-5CC9-4F3E-BB1C-A6D1B92A3424}" type="pres">
      <dgm:prSet presAssocID="{DD57F0C2-F3B2-4820-9E3E-9BE0FED61E2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Check"/>
        </a:ext>
      </dgm:extLst>
    </dgm:pt>
    <dgm:pt modelId="{1FED72E9-B470-4D8C-B72B-3B668E9F87C6}" type="pres">
      <dgm:prSet presAssocID="{DD57F0C2-F3B2-4820-9E3E-9BE0FED61E21}" presName="spaceRect" presStyleCnt="0"/>
      <dgm:spPr/>
    </dgm:pt>
    <dgm:pt modelId="{8690AB9B-39EE-43F2-AA5C-043414216E96}" type="pres">
      <dgm:prSet presAssocID="{DD57F0C2-F3B2-4820-9E3E-9BE0FED61E21}" presName="textRect" presStyleLbl="revTx" presStyleIdx="1" presStyleCnt="5">
        <dgm:presLayoutVars>
          <dgm:chMax val="1"/>
          <dgm:chPref val="1"/>
        </dgm:presLayoutVars>
      </dgm:prSet>
      <dgm:spPr/>
    </dgm:pt>
    <dgm:pt modelId="{E3B44B99-6268-467D-ACC4-7E0CB3CDBAF6}" type="pres">
      <dgm:prSet presAssocID="{D4AA4790-89AA-424B-897E-E0C2F4BDC614}" presName="sibTrans" presStyleCnt="0"/>
      <dgm:spPr/>
    </dgm:pt>
    <dgm:pt modelId="{EF0FBBE6-5296-44C4-AA8A-B37BC99E2391}" type="pres">
      <dgm:prSet presAssocID="{A6618217-DD30-4DD5-8F10-494282585090}" presName="compNode" presStyleCnt="0"/>
      <dgm:spPr/>
    </dgm:pt>
    <dgm:pt modelId="{DD1FC2E9-0E0D-4AE7-9F6C-EDB3A67535B7}" type="pres">
      <dgm:prSet presAssocID="{A6618217-DD30-4DD5-8F10-494282585090}" presName="iconBgRect" presStyleLbl="bgShp" presStyleIdx="2" presStyleCnt="5"/>
      <dgm:spPr/>
    </dgm:pt>
    <dgm:pt modelId="{A44FF1B2-9A2A-425A-8044-A20392C0D759}" type="pres">
      <dgm:prSet presAssocID="{A6618217-DD30-4DD5-8F10-49428258509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60DD6FBA-FC9E-4981-A1E7-FCB17884411A}" type="pres">
      <dgm:prSet presAssocID="{A6618217-DD30-4DD5-8F10-494282585090}" presName="spaceRect" presStyleCnt="0"/>
      <dgm:spPr/>
    </dgm:pt>
    <dgm:pt modelId="{01FB40C5-4DC0-4D98-9B44-E7BE97AAFEF1}" type="pres">
      <dgm:prSet presAssocID="{A6618217-DD30-4DD5-8F10-494282585090}" presName="textRect" presStyleLbl="revTx" presStyleIdx="2" presStyleCnt="5">
        <dgm:presLayoutVars>
          <dgm:chMax val="1"/>
          <dgm:chPref val="1"/>
        </dgm:presLayoutVars>
      </dgm:prSet>
      <dgm:spPr/>
    </dgm:pt>
    <dgm:pt modelId="{C9F74C8A-5CF5-47A2-A74D-0E3132E43AA0}" type="pres">
      <dgm:prSet presAssocID="{3EE68D15-9F18-49AB-99FD-D373EFFC78DB}" presName="sibTrans" presStyleCnt="0"/>
      <dgm:spPr/>
    </dgm:pt>
    <dgm:pt modelId="{417F7C8C-F46C-4953-9296-BFB760CF362D}" type="pres">
      <dgm:prSet presAssocID="{1B695FE4-4B75-4964-933B-BA7468258241}" presName="compNode" presStyleCnt="0"/>
      <dgm:spPr/>
    </dgm:pt>
    <dgm:pt modelId="{FF554177-FD9D-4C8C-B7D6-A954DE10B483}" type="pres">
      <dgm:prSet presAssocID="{1B695FE4-4B75-4964-933B-BA7468258241}" presName="iconBgRect" presStyleLbl="bgShp" presStyleIdx="3" presStyleCnt="5"/>
      <dgm:spPr/>
    </dgm:pt>
    <dgm:pt modelId="{91585267-9CE5-402D-8C86-9560EA7B9B37}" type="pres">
      <dgm:prSet presAssocID="{1B695FE4-4B75-4964-933B-BA746825824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all center"/>
        </a:ext>
      </dgm:extLst>
    </dgm:pt>
    <dgm:pt modelId="{62C0FAF0-8708-4CEE-9148-28F3F3C1CC1B}" type="pres">
      <dgm:prSet presAssocID="{1B695FE4-4B75-4964-933B-BA7468258241}" presName="spaceRect" presStyleCnt="0"/>
      <dgm:spPr/>
    </dgm:pt>
    <dgm:pt modelId="{9EF84F3D-5FD6-4595-9282-A7A5A92D91EE}" type="pres">
      <dgm:prSet presAssocID="{1B695FE4-4B75-4964-933B-BA7468258241}" presName="textRect" presStyleLbl="revTx" presStyleIdx="3" presStyleCnt="5">
        <dgm:presLayoutVars>
          <dgm:chMax val="1"/>
          <dgm:chPref val="1"/>
        </dgm:presLayoutVars>
      </dgm:prSet>
      <dgm:spPr/>
    </dgm:pt>
    <dgm:pt modelId="{FF53EB95-305E-4441-AB70-D5771495A13F}" type="pres">
      <dgm:prSet presAssocID="{D18ECA08-6B69-4746-A38C-51AC585F6EDD}" presName="sibTrans" presStyleCnt="0"/>
      <dgm:spPr/>
    </dgm:pt>
    <dgm:pt modelId="{2E7E86F7-943F-45DE-B7E1-80F6AAF3514D}" type="pres">
      <dgm:prSet presAssocID="{04A44856-9BE1-478D-A4B9-12CF6638A240}" presName="compNode" presStyleCnt="0"/>
      <dgm:spPr/>
    </dgm:pt>
    <dgm:pt modelId="{69E97021-3F6F-4AEB-B0D3-F3E9B1530FE1}" type="pres">
      <dgm:prSet presAssocID="{04A44856-9BE1-478D-A4B9-12CF6638A240}" presName="iconBgRect" presStyleLbl="bgShp" presStyleIdx="4" presStyleCnt="5"/>
      <dgm:spPr/>
    </dgm:pt>
    <dgm:pt modelId="{97205490-5291-4752-9B99-E7E9DD31984E}" type="pres">
      <dgm:prSet presAssocID="{04A44856-9BE1-478D-A4B9-12CF6638A24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end"/>
        </a:ext>
      </dgm:extLst>
    </dgm:pt>
    <dgm:pt modelId="{15BF99C8-9F33-4595-BBDB-6F806716BE0C}" type="pres">
      <dgm:prSet presAssocID="{04A44856-9BE1-478D-A4B9-12CF6638A240}" presName="spaceRect" presStyleCnt="0"/>
      <dgm:spPr/>
    </dgm:pt>
    <dgm:pt modelId="{5497B7F7-A8D4-48AC-8F9B-E82183F3ACB7}" type="pres">
      <dgm:prSet presAssocID="{04A44856-9BE1-478D-A4B9-12CF6638A240}" presName="textRect" presStyleLbl="revTx" presStyleIdx="4" presStyleCnt="5">
        <dgm:presLayoutVars>
          <dgm:chMax val="1"/>
          <dgm:chPref val="1"/>
        </dgm:presLayoutVars>
      </dgm:prSet>
      <dgm:spPr/>
    </dgm:pt>
  </dgm:ptLst>
  <dgm:cxnLst>
    <dgm:cxn modelId="{3660EF0C-43D5-4216-9A29-9703D06A255F}" srcId="{15AD14F8-3E9B-4B65-965C-FAD1A0989A8C}" destId="{EFBE9FC5-512C-4BBB-A875-1E754EFBD433}" srcOrd="0" destOrd="0" parTransId="{77C177BC-793D-45E0-8E31-68DC01B53ED8}" sibTransId="{232C5739-B88C-45CF-B681-18B35E725F17}"/>
    <dgm:cxn modelId="{F246780F-E564-460E-BDD5-E295F050E266}" type="presOf" srcId="{04A44856-9BE1-478D-A4B9-12CF6638A240}" destId="{5497B7F7-A8D4-48AC-8F9B-E82183F3ACB7}" srcOrd="0" destOrd="0" presId="urn:microsoft.com/office/officeart/2018/5/layout/IconCircleLabelList"/>
    <dgm:cxn modelId="{D08FE139-81AC-4DD7-B1EC-5FFF6D52BF73}" srcId="{15AD14F8-3E9B-4B65-965C-FAD1A0989A8C}" destId="{DD57F0C2-F3B2-4820-9E3E-9BE0FED61E21}" srcOrd="1" destOrd="0" parTransId="{29F6B077-F53E-4AF3-827B-CA14E3205B0B}" sibTransId="{D4AA4790-89AA-424B-897E-E0C2F4BDC614}"/>
    <dgm:cxn modelId="{467B9F3A-AAD8-44D7-9452-FA20F12CB40A}" type="presOf" srcId="{DD57F0C2-F3B2-4820-9E3E-9BE0FED61E21}" destId="{8690AB9B-39EE-43F2-AA5C-043414216E96}" srcOrd="0" destOrd="0" presId="urn:microsoft.com/office/officeart/2018/5/layout/IconCircleLabelList"/>
    <dgm:cxn modelId="{A028CD77-8523-46FB-9DD1-721A5493A5C9}" srcId="{15AD14F8-3E9B-4B65-965C-FAD1A0989A8C}" destId="{A6618217-DD30-4DD5-8F10-494282585090}" srcOrd="2" destOrd="0" parTransId="{66746978-86CB-4B69-911D-AF9F3C69F427}" sibTransId="{3EE68D15-9F18-49AB-99FD-D373EFFC78DB}"/>
    <dgm:cxn modelId="{FEEAA48E-14AA-461A-A76E-1D77430933A1}" type="presOf" srcId="{15AD14F8-3E9B-4B65-965C-FAD1A0989A8C}" destId="{7A78E0AE-C23F-422E-A9A1-E7B1BA106DCE}" srcOrd="0" destOrd="0" presId="urn:microsoft.com/office/officeart/2018/5/layout/IconCircleLabelList"/>
    <dgm:cxn modelId="{41F899A6-AC40-4186-841E-21A9329ED135}" type="presOf" srcId="{1B695FE4-4B75-4964-933B-BA7468258241}" destId="{9EF84F3D-5FD6-4595-9282-A7A5A92D91EE}" srcOrd="0" destOrd="0" presId="urn:microsoft.com/office/officeart/2018/5/layout/IconCircleLabelList"/>
    <dgm:cxn modelId="{0F4E32B9-E346-47EC-8092-3A8EDFFDCE73}" type="presOf" srcId="{A6618217-DD30-4DD5-8F10-494282585090}" destId="{01FB40C5-4DC0-4D98-9B44-E7BE97AAFEF1}" srcOrd="0" destOrd="0" presId="urn:microsoft.com/office/officeart/2018/5/layout/IconCircleLabelList"/>
    <dgm:cxn modelId="{631911BB-F024-471F-89CA-2A56DE3D0DFB}" srcId="{15AD14F8-3E9B-4B65-965C-FAD1A0989A8C}" destId="{04A44856-9BE1-478D-A4B9-12CF6638A240}" srcOrd="4" destOrd="0" parTransId="{4C9DB827-EBFA-4AE8-AF76-E68493085613}" sibTransId="{DB772E15-043D-4765-91D1-AC1A4428D29D}"/>
    <dgm:cxn modelId="{BBEB1ACE-1604-4D61-9075-69F4B912B5D9}" type="presOf" srcId="{EFBE9FC5-512C-4BBB-A875-1E754EFBD433}" destId="{3CE81980-828B-4900-9221-2DACC5C056E0}" srcOrd="0" destOrd="0" presId="urn:microsoft.com/office/officeart/2018/5/layout/IconCircleLabelList"/>
    <dgm:cxn modelId="{1F9CCDD5-1EAA-43C5-B0B9-4313FEAEF005}" srcId="{15AD14F8-3E9B-4B65-965C-FAD1A0989A8C}" destId="{1B695FE4-4B75-4964-933B-BA7468258241}" srcOrd="3" destOrd="0" parTransId="{6B0675DA-B4B4-4502-9DBC-3914D59F80C9}" sibTransId="{D18ECA08-6B69-4746-A38C-51AC585F6EDD}"/>
    <dgm:cxn modelId="{E7F25CFA-DA6A-4627-BBFF-8A8AB42BBAA6}" type="presParOf" srcId="{7A78E0AE-C23F-422E-A9A1-E7B1BA106DCE}" destId="{9BB6A6EC-0B08-4839-8E2E-E288B75FEFB4}" srcOrd="0" destOrd="0" presId="urn:microsoft.com/office/officeart/2018/5/layout/IconCircleLabelList"/>
    <dgm:cxn modelId="{28659234-31E3-49DB-8CF1-4996D9A150C2}" type="presParOf" srcId="{9BB6A6EC-0B08-4839-8E2E-E288B75FEFB4}" destId="{9B6FE41A-0115-4363-99BA-9C886AA66FE7}" srcOrd="0" destOrd="0" presId="urn:microsoft.com/office/officeart/2018/5/layout/IconCircleLabelList"/>
    <dgm:cxn modelId="{125AB36C-336F-4BC2-BFC3-A4A969F77478}" type="presParOf" srcId="{9BB6A6EC-0B08-4839-8E2E-E288B75FEFB4}" destId="{8C70111B-C09E-4A7C-B5EB-11A0102BE46E}" srcOrd="1" destOrd="0" presId="urn:microsoft.com/office/officeart/2018/5/layout/IconCircleLabelList"/>
    <dgm:cxn modelId="{50EB7B27-723B-4CBC-B5AC-D991599106FF}" type="presParOf" srcId="{9BB6A6EC-0B08-4839-8E2E-E288B75FEFB4}" destId="{F2C1CAA1-513E-4475-95FA-82AE5E4FCDD0}" srcOrd="2" destOrd="0" presId="urn:microsoft.com/office/officeart/2018/5/layout/IconCircleLabelList"/>
    <dgm:cxn modelId="{DCC320CA-B070-4EB6-B9D1-26E6836FA234}" type="presParOf" srcId="{9BB6A6EC-0B08-4839-8E2E-E288B75FEFB4}" destId="{3CE81980-828B-4900-9221-2DACC5C056E0}" srcOrd="3" destOrd="0" presId="urn:microsoft.com/office/officeart/2018/5/layout/IconCircleLabelList"/>
    <dgm:cxn modelId="{68723AE2-25F0-4C7B-8579-AEA5E79478EA}" type="presParOf" srcId="{7A78E0AE-C23F-422E-A9A1-E7B1BA106DCE}" destId="{8F33F5C5-F181-401A-A889-0D44F1135011}" srcOrd="1" destOrd="0" presId="urn:microsoft.com/office/officeart/2018/5/layout/IconCircleLabelList"/>
    <dgm:cxn modelId="{F2BA0EE2-2AA7-41FD-9614-5C1304274083}" type="presParOf" srcId="{7A78E0AE-C23F-422E-A9A1-E7B1BA106DCE}" destId="{59FC488A-F21A-41B0-8F07-F1C755BCF5F0}" srcOrd="2" destOrd="0" presId="urn:microsoft.com/office/officeart/2018/5/layout/IconCircleLabelList"/>
    <dgm:cxn modelId="{A218EC34-A80D-4ECD-B6A8-CFB602BA2E4A}" type="presParOf" srcId="{59FC488A-F21A-41B0-8F07-F1C755BCF5F0}" destId="{20208D87-CACD-4985-B7D8-E7781442AC1E}" srcOrd="0" destOrd="0" presId="urn:microsoft.com/office/officeart/2018/5/layout/IconCircleLabelList"/>
    <dgm:cxn modelId="{131D4DFB-0DFC-48FE-AB4E-3C689FBAEFE6}" type="presParOf" srcId="{59FC488A-F21A-41B0-8F07-F1C755BCF5F0}" destId="{5B50C3D6-5CC9-4F3E-BB1C-A6D1B92A3424}" srcOrd="1" destOrd="0" presId="urn:microsoft.com/office/officeart/2018/5/layout/IconCircleLabelList"/>
    <dgm:cxn modelId="{9E5D09FC-876B-4D1F-B315-EC030D390512}" type="presParOf" srcId="{59FC488A-F21A-41B0-8F07-F1C755BCF5F0}" destId="{1FED72E9-B470-4D8C-B72B-3B668E9F87C6}" srcOrd="2" destOrd="0" presId="urn:microsoft.com/office/officeart/2018/5/layout/IconCircleLabelList"/>
    <dgm:cxn modelId="{2A4106EE-CD3B-4A14-B7D4-E6133C075485}" type="presParOf" srcId="{59FC488A-F21A-41B0-8F07-F1C755BCF5F0}" destId="{8690AB9B-39EE-43F2-AA5C-043414216E96}" srcOrd="3" destOrd="0" presId="urn:microsoft.com/office/officeart/2018/5/layout/IconCircleLabelList"/>
    <dgm:cxn modelId="{8FECB985-8E5C-4816-87E6-FA8AA733B7A4}" type="presParOf" srcId="{7A78E0AE-C23F-422E-A9A1-E7B1BA106DCE}" destId="{E3B44B99-6268-467D-ACC4-7E0CB3CDBAF6}" srcOrd="3" destOrd="0" presId="urn:microsoft.com/office/officeart/2018/5/layout/IconCircleLabelList"/>
    <dgm:cxn modelId="{1E7FF25D-56C0-4CBF-AF15-B5D081D21E1D}" type="presParOf" srcId="{7A78E0AE-C23F-422E-A9A1-E7B1BA106DCE}" destId="{EF0FBBE6-5296-44C4-AA8A-B37BC99E2391}" srcOrd="4" destOrd="0" presId="urn:microsoft.com/office/officeart/2018/5/layout/IconCircleLabelList"/>
    <dgm:cxn modelId="{92F07982-ED06-4D2B-9395-7E6E852537AB}" type="presParOf" srcId="{EF0FBBE6-5296-44C4-AA8A-B37BC99E2391}" destId="{DD1FC2E9-0E0D-4AE7-9F6C-EDB3A67535B7}" srcOrd="0" destOrd="0" presId="urn:microsoft.com/office/officeart/2018/5/layout/IconCircleLabelList"/>
    <dgm:cxn modelId="{EA334C61-E633-4F06-BD44-060CC91455BD}" type="presParOf" srcId="{EF0FBBE6-5296-44C4-AA8A-B37BC99E2391}" destId="{A44FF1B2-9A2A-425A-8044-A20392C0D759}" srcOrd="1" destOrd="0" presId="urn:microsoft.com/office/officeart/2018/5/layout/IconCircleLabelList"/>
    <dgm:cxn modelId="{BDF9C417-7BCA-45D6-94C4-D8F5E0853DA3}" type="presParOf" srcId="{EF0FBBE6-5296-44C4-AA8A-B37BC99E2391}" destId="{60DD6FBA-FC9E-4981-A1E7-FCB17884411A}" srcOrd="2" destOrd="0" presId="urn:microsoft.com/office/officeart/2018/5/layout/IconCircleLabelList"/>
    <dgm:cxn modelId="{9634A697-8530-4785-812F-041D6A8F3105}" type="presParOf" srcId="{EF0FBBE6-5296-44C4-AA8A-B37BC99E2391}" destId="{01FB40C5-4DC0-4D98-9B44-E7BE97AAFEF1}" srcOrd="3" destOrd="0" presId="urn:microsoft.com/office/officeart/2018/5/layout/IconCircleLabelList"/>
    <dgm:cxn modelId="{177AA175-C1E8-44EA-9C5E-C8EE8C476356}" type="presParOf" srcId="{7A78E0AE-C23F-422E-A9A1-E7B1BA106DCE}" destId="{C9F74C8A-5CF5-47A2-A74D-0E3132E43AA0}" srcOrd="5" destOrd="0" presId="urn:microsoft.com/office/officeart/2018/5/layout/IconCircleLabelList"/>
    <dgm:cxn modelId="{663464FA-CD70-49B3-81A1-CE51C95D67E4}" type="presParOf" srcId="{7A78E0AE-C23F-422E-A9A1-E7B1BA106DCE}" destId="{417F7C8C-F46C-4953-9296-BFB760CF362D}" srcOrd="6" destOrd="0" presId="urn:microsoft.com/office/officeart/2018/5/layout/IconCircleLabelList"/>
    <dgm:cxn modelId="{AADFB77B-8578-43DC-A22A-25FC7C2D3E07}" type="presParOf" srcId="{417F7C8C-F46C-4953-9296-BFB760CF362D}" destId="{FF554177-FD9D-4C8C-B7D6-A954DE10B483}" srcOrd="0" destOrd="0" presId="urn:microsoft.com/office/officeart/2018/5/layout/IconCircleLabelList"/>
    <dgm:cxn modelId="{A811B15F-F0BE-4ED6-858E-D16197F0B618}" type="presParOf" srcId="{417F7C8C-F46C-4953-9296-BFB760CF362D}" destId="{91585267-9CE5-402D-8C86-9560EA7B9B37}" srcOrd="1" destOrd="0" presId="urn:microsoft.com/office/officeart/2018/5/layout/IconCircleLabelList"/>
    <dgm:cxn modelId="{4E9AFC46-4ADD-4D03-B6BF-92A168DEFF0B}" type="presParOf" srcId="{417F7C8C-F46C-4953-9296-BFB760CF362D}" destId="{62C0FAF0-8708-4CEE-9148-28F3F3C1CC1B}" srcOrd="2" destOrd="0" presId="urn:microsoft.com/office/officeart/2018/5/layout/IconCircleLabelList"/>
    <dgm:cxn modelId="{84B7F08A-4107-4ED7-A478-7D7AF3545212}" type="presParOf" srcId="{417F7C8C-F46C-4953-9296-BFB760CF362D}" destId="{9EF84F3D-5FD6-4595-9282-A7A5A92D91EE}" srcOrd="3" destOrd="0" presId="urn:microsoft.com/office/officeart/2018/5/layout/IconCircleLabelList"/>
    <dgm:cxn modelId="{395F037A-5B57-4B2B-9B7F-DA9B9B6B5CB3}" type="presParOf" srcId="{7A78E0AE-C23F-422E-A9A1-E7B1BA106DCE}" destId="{FF53EB95-305E-4441-AB70-D5771495A13F}" srcOrd="7" destOrd="0" presId="urn:microsoft.com/office/officeart/2018/5/layout/IconCircleLabelList"/>
    <dgm:cxn modelId="{EA04A50A-0FE5-49E3-B1F6-5F881CCF6831}" type="presParOf" srcId="{7A78E0AE-C23F-422E-A9A1-E7B1BA106DCE}" destId="{2E7E86F7-943F-45DE-B7E1-80F6AAF3514D}" srcOrd="8" destOrd="0" presId="urn:microsoft.com/office/officeart/2018/5/layout/IconCircleLabelList"/>
    <dgm:cxn modelId="{6C0BA423-DD59-44A7-A83C-FC56F3C89060}" type="presParOf" srcId="{2E7E86F7-943F-45DE-B7E1-80F6AAF3514D}" destId="{69E97021-3F6F-4AEB-B0D3-F3E9B1530FE1}" srcOrd="0" destOrd="0" presId="urn:microsoft.com/office/officeart/2018/5/layout/IconCircleLabelList"/>
    <dgm:cxn modelId="{FDE5C041-9F40-446C-9417-D76CA989E7B6}" type="presParOf" srcId="{2E7E86F7-943F-45DE-B7E1-80F6AAF3514D}" destId="{97205490-5291-4752-9B99-E7E9DD31984E}" srcOrd="1" destOrd="0" presId="urn:microsoft.com/office/officeart/2018/5/layout/IconCircleLabelList"/>
    <dgm:cxn modelId="{4FD0AE77-A401-4910-8B0C-CA89F7EB4899}" type="presParOf" srcId="{2E7E86F7-943F-45DE-B7E1-80F6AAF3514D}" destId="{15BF99C8-9F33-4595-BBDB-6F806716BE0C}" srcOrd="2" destOrd="0" presId="urn:microsoft.com/office/officeart/2018/5/layout/IconCircleLabelList"/>
    <dgm:cxn modelId="{17499CE7-4CBF-4800-80A0-1F4DB8A2481D}" type="presParOf" srcId="{2E7E86F7-943F-45DE-B7E1-80F6AAF3514D}" destId="{5497B7F7-A8D4-48AC-8F9B-E82183F3ACB7}"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BA0D6B-C763-46BD-B93F-D9F37150E0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46A8338-FFEE-405F-849C-CC6BF47CD737}">
      <dgm:prSet/>
      <dgm:spPr/>
      <dgm:t>
        <a:bodyPr/>
        <a:lstStyle/>
        <a:p>
          <a:pPr>
            <a:lnSpc>
              <a:spcPct val="100000"/>
            </a:lnSpc>
          </a:pPr>
          <a:r>
            <a:rPr lang="en-US" dirty="0"/>
            <a:t>-Medical Bills</a:t>
          </a:r>
        </a:p>
      </dgm:t>
    </dgm:pt>
    <dgm:pt modelId="{542958D3-2547-4A9B-85DA-ADD539EFE121}" type="parTrans" cxnId="{40ACF12D-C65D-49E7-8F26-E88EE9740B24}">
      <dgm:prSet/>
      <dgm:spPr/>
      <dgm:t>
        <a:bodyPr/>
        <a:lstStyle/>
        <a:p>
          <a:endParaRPr lang="en-US"/>
        </a:p>
      </dgm:t>
    </dgm:pt>
    <dgm:pt modelId="{430272F2-FFF9-495C-A7C1-7EEEEEF4FE00}" type="sibTrans" cxnId="{40ACF12D-C65D-49E7-8F26-E88EE9740B24}">
      <dgm:prSet/>
      <dgm:spPr/>
      <dgm:t>
        <a:bodyPr/>
        <a:lstStyle/>
        <a:p>
          <a:endParaRPr lang="en-US"/>
        </a:p>
      </dgm:t>
    </dgm:pt>
    <dgm:pt modelId="{4E9788DB-D31C-408A-B7CE-1A306CFA6C52}">
      <dgm:prSet/>
      <dgm:spPr/>
      <dgm:t>
        <a:bodyPr/>
        <a:lstStyle/>
        <a:p>
          <a:pPr>
            <a:lnSpc>
              <a:spcPct val="100000"/>
            </a:lnSpc>
          </a:pPr>
          <a:r>
            <a:rPr lang="en-US" dirty="0"/>
            <a:t>-Pain and Suffering</a:t>
          </a:r>
        </a:p>
      </dgm:t>
    </dgm:pt>
    <dgm:pt modelId="{66858E0A-34C4-4E1A-9371-7EC0B567816E}" type="parTrans" cxnId="{054A3EBF-2FFB-4220-8B8A-CBCD3F6D0D09}">
      <dgm:prSet/>
      <dgm:spPr/>
      <dgm:t>
        <a:bodyPr/>
        <a:lstStyle/>
        <a:p>
          <a:endParaRPr lang="en-US"/>
        </a:p>
      </dgm:t>
    </dgm:pt>
    <dgm:pt modelId="{350F8A3A-92EF-4EA6-83DB-47618028B144}" type="sibTrans" cxnId="{054A3EBF-2FFB-4220-8B8A-CBCD3F6D0D09}">
      <dgm:prSet/>
      <dgm:spPr/>
      <dgm:t>
        <a:bodyPr/>
        <a:lstStyle/>
        <a:p>
          <a:endParaRPr lang="en-US"/>
        </a:p>
      </dgm:t>
    </dgm:pt>
    <dgm:pt modelId="{38CD2CF4-3896-4887-BC1B-C3A9A624A7A7}">
      <dgm:prSet/>
      <dgm:spPr/>
      <dgm:t>
        <a:bodyPr/>
        <a:lstStyle/>
        <a:p>
          <a:pPr>
            <a:lnSpc>
              <a:spcPct val="100000"/>
            </a:lnSpc>
          </a:pPr>
          <a:r>
            <a:rPr lang="en-US" dirty="0"/>
            <a:t>-Permanent Physical Damage</a:t>
          </a:r>
        </a:p>
      </dgm:t>
    </dgm:pt>
    <dgm:pt modelId="{93754549-80B5-4602-8A80-5591B7599B7A}" type="parTrans" cxnId="{5CD71539-C751-4BCC-951D-2B36E3714F58}">
      <dgm:prSet/>
      <dgm:spPr/>
      <dgm:t>
        <a:bodyPr/>
        <a:lstStyle/>
        <a:p>
          <a:endParaRPr lang="en-US"/>
        </a:p>
      </dgm:t>
    </dgm:pt>
    <dgm:pt modelId="{74288699-69EB-4B79-8501-0DF85F895059}" type="sibTrans" cxnId="{5CD71539-C751-4BCC-951D-2B36E3714F58}">
      <dgm:prSet/>
      <dgm:spPr/>
      <dgm:t>
        <a:bodyPr/>
        <a:lstStyle/>
        <a:p>
          <a:endParaRPr lang="en-US"/>
        </a:p>
      </dgm:t>
    </dgm:pt>
    <dgm:pt modelId="{EDB96377-047B-4B5C-A7D1-DCF27A8DC3DD}">
      <dgm:prSet/>
      <dgm:spPr/>
      <dgm:t>
        <a:bodyPr/>
        <a:lstStyle/>
        <a:p>
          <a:pPr>
            <a:lnSpc>
              <a:spcPct val="100000"/>
            </a:lnSpc>
          </a:pPr>
          <a:r>
            <a:rPr lang="en-US" dirty="0"/>
            <a:t>-Lost Wages</a:t>
          </a:r>
        </a:p>
      </dgm:t>
    </dgm:pt>
    <dgm:pt modelId="{720440A9-E74A-4E7A-BAC1-CC5B21E094E6}" type="parTrans" cxnId="{B30769F5-7B77-4474-A16D-387CA40E7695}">
      <dgm:prSet/>
      <dgm:spPr/>
      <dgm:t>
        <a:bodyPr/>
        <a:lstStyle/>
        <a:p>
          <a:endParaRPr lang="en-US"/>
        </a:p>
      </dgm:t>
    </dgm:pt>
    <dgm:pt modelId="{32EDCC25-BF99-4BDD-B06B-80870E75828D}" type="sibTrans" cxnId="{B30769F5-7B77-4474-A16D-387CA40E7695}">
      <dgm:prSet/>
      <dgm:spPr/>
      <dgm:t>
        <a:bodyPr/>
        <a:lstStyle/>
        <a:p>
          <a:endParaRPr lang="en-US"/>
        </a:p>
      </dgm:t>
    </dgm:pt>
    <dgm:pt modelId="{1AC8F2EA-4117-43D4-869D-DE41977F2580}">
      <dgm:prSet/>
      <dgm:spPr/>
      <dgm:t>
        <a:bodyPr/>
        <a:lstStyle/>
        <a:p>
          <a:pPr>
            <a:lnSpc>
              <a:spcPct val="100000"/>
            </a:lnSpc>
          </a:pPr>
          <a:r>
            <a:rPr lang="en-US" dirty="0"/>
            <a:t>-Mileage</a:t>
          </a:r>
        </a:p>
      </dgm:t>
    </dgm:pt>
    <dgm:pt modelId="{AE6C1FE7-1EF6-484E-A035-20E2478F07CD}" type="parTrans" cxnId="{BCCC480A-5013-4D05-8FA3-AA87F50BDC32}">
      <dgm:prSet/>
      <dgm:spPr/>
      <dgm:t>
        <a:bodyPr/>
        <a:lstStyle/>
        <a:p>
          <a:endParaRPr lang="en-US"/>
        </a:p>
      </dgm:t>
    </dgm:pt>
    <dgm:pt modelId="{D30C7FD5-1CF0-411F-98F9-68B466308405}" type="sibTrans" cxnId="{BCCC480A-5013-4D05-8FA3-AA87F50BDC32}">
      <dgm:prSet/>
      <dgm:spPr/>
      <dgm:t>
        <a:bodyPr/>
        <a:lstStyle/>
        <a:p>
          <a:endParaRPr lang="en-US"/>
        </a:p>
      </dgm:t>
    </dgm:pt>
    <dgm:pt modelId="{BD2880DA-4C3B-47FD-B004-76F3D0AF6287}">
      <dgm:prSet/>
      <dgm:spPr/>
      <dgm:t>
        <a:bodyPr/>
        <a:lstStyle/>
        <a:p>
          <a:pPr>
            <a:lnSpc>
              <a:spcPct val="100000"/>
            </a:lnSpc>
          </a:pPr>
          <a:r>
            <a:rPr lang="en-US" dirty="0"/>
            <a:t>-Future Medical Bills, Pain/Suffering, Disability</a:t>
          </a:r>
        </a:p>
      </dgm:t>
    </dgm:pt>
    <dgm:pt modelId="{7E7CDA14-13E3-445E-AB34-23B2EE8C5EFB}" type="parTrans" cxnId="{8414958B-BD5F-4F87-AA9E-7640F355ADA8}">
      <dgm:prSet/>
      <dgm:spPr/>
      <dgm:t>
        <a:bodyPr/>
        <a:lstStyle/>
        <a:p>
          <a:endParaRPr lang="en-US"/>
        </a:p>
      </dgm:t>
    </dgm:pt>
    <dgm:pt modelId="{3AF0593A-1A60-498F-AF94-4241DF353233}" type="sibTrans" cxnId="{8414958B-BD5F-4F87-AA9E-7640F355ADA8}">
      <dgm:prSet/>
      <dgm:spPr/>
      <dgm:t>
        <a:bodyPr/>
        <a:lstStyle/>
        <a:p>
          <a:endParaRPr lang="en-US"/>
        </a:p>
      </dgm:t>
    </dgm:pt>
    <dgm:pt modelId="{35979F76-C8A9-4616-9698-E2137B551909}" type="pres">
      <dgm:prSet presAssocID="{96BA0D6B-C763-46BD-B93F-D9F37150E099}" presName="root" presStyleCnt="0">
        <dgm:presLayoutVars>
          <dgm:dir/>
          <dgm:resizeHandles val="exact"/>
        </dgm:presLayoutVars>
      </dgm:prSet>
      <dgm:spPr/>
    </dgm:pt>
    <dgm:pt modelId="{58B06A66-1365-490C-BCE1-E434565F030C}" type="pres">
      <dgm:prSet presAssocID="{C46A8338-FFEE-405F-849C-CC6BF47CD737}" presName="compNode" presStyleCnt="0"/>
      <dgm:spPr/>
    </dgm:pt>
    <dgm:pt modelId="{151B7BD6-0F18-4107-91EC-BAB4AE4037A7}" type="pres">
      <dgm:prSet presAssocID="{C46A8338-FFEE-405F-849C-CC6BF47CD737}" presName="bgRect" presStyleLbl="bgShp" presStyleIdx="0" presStyleCnt="6"/>
      <dgm:spPr/>
    </dgm:pt>
    <dgm:pt modelId="{D0500C2A-9CC9-4E84-9C72-91403B2ECCD4}" type="pres">
      <dgm:prSet presAssocID="{C46A8338-FFEE-405F-849C-CC6BF47CD73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spital First Aid"/>
        </a:ext>
      </dgm:extLst>
    </dgm:pt>
    <dgm:pt modelId="{B295A568-463B-4E7B-82B2-264753CEBC16}" type="pres">
      <dgm:prSet presAssocID="{C46A8338-FFEE-405F-849C-CC6BF47CD737}" presName="spaceRect" presStyleCnt="0"/>
      <dgm:spPr/>
    </dgm:pt>
    <dgm:pt modelId="{769EE5DF-B781-4C33-A7A0-A7AAA6748B2F}" type="pres">
      <dgm:prSet presAssocID="{C46A8338-FFEE-405F-849C-CC6BF47CD737}" presName="parTx" presStyleLbl="revTx" presStyleIdx="0" presStyleCnt="6">
        <dgm:presLayoutVars>
          <dgm:chMax val="0"/>
          <dgm:chPref val="0"/>
        </dgm:presLayoutVars>
      </dgm:prSet>
      <dgm:spPr/>
    </dgm:pt>
    <dgm:pt modelId="{7429153F-C37E-4F96-9963-CFCB9EC3082B}" type="pres">
      <dgm:prSet presAssocID="{430272F2-FFF9-495C-A7C1-7EEEEEF4FE00}" presName="sibTrans" presStyleCnt="0"/>
      <dgm:spPr/>
    </dgm:pt>
    <dgm:pt modelId="{4F363340-E84C-4E25-B996-342E9134B3FE}" type="pres">
      <dgm:prSet presAssocID="{4E9788DB-D31C-408A-B7CE-1A306CFA6C52}" presName="compNode" presStyleCnt="0"/>
      <dgm:spPr/>
    </dgm:pt>
    <dgm:pt modelId="{4D4A56C4-584B-434D-9E06-15940F1E3BC7}" type="pres">
      <dgm:prSet presAssocID="{4E9788DB-D31C-408A-B7CE-1A306CFA6C52}" presName="bgRect" presStyleLbl="bgShp" presStyleIdx="1" presStyleCnt="6"/>
      <dgm:spPr/>
    </dgm:pt>
    <dgm:pt modelId="{33DC7550-E3BB-447A-9D77-CD60CBC13E52}" type="pres">
      <dgm:prSet presAssocID="{4E9788DB-D31C-408A-B7CE-1A306CFA6C5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ccept"/>
        </a:ext>
      </dgm:extLst>
    </dgm:pt>
    <dgm:pt modelId="{2B5C891E-3421-4B56-9F56-54F0E9D4F392}" type="pres">
      <dgm:prSet presAssocID="{4E9788DB-D31C-408A-B7CE-1A306CFA6C52}" presName="spaceRect" presStyleCnt="0"/>
      <dgm:spPr/>
    </dgm:pt>
    <dgm:pt modelId="{7EFA673D-1D70-42F7-B97F-8BD9733DF555}" type="pres">
      <dgm:prSet presAssocID="{4E9788DB-D31C-408A-B7CE-1A306CFA6C52}" presName="parTx" presStyleLbl="revTx" presStyleIdx="1" presStyleCnt="6">
        <dgm:presLayoutVars>
          <dgm:chMax val="0"/>
          <dgm:chPref val="0"/>
        </dgm:presLayoutVars>
      </dgm:prSet>
      <dgm:spPr/>
    </dgm:pt>
    <dgm:pt modelId="{6B096043-D27A-471C-BD24-631BAAF7BC43}" type="pres">
      <dgm:prSet presAssocID="{350F8A3A-92EF-4EA6-83DB-47618028B144}" presName="sibTrans" presStyleCnt="0"/>
      <dgm:spPr/>
    </dgm:pt>
    <dgm:pt modelId="{031B63FF-2CA0-49F4-9E2A-D53A4CB40262}" type="pres">
      <dgm:prSet presAssocID="{38CD2CF4-3896-4887-BC1B-C3A9A624A7A7}" presName="compNode" presStyleCnt="0"/>
      <dgm:spPr/>
    </dgm:pt>
    <dgm:pt modelId="{A07A738A-42A0-41EC-98E7-F74A55056110}" type="pres">
      <dgm:prSet presAssocID="{38CD2CF4-3896-4887-BC1B-C3A9A624A7A7}" presName="bgRect" presStyleLbl="bgShp" presStyleIdx="2" presStyleCnt="6"/>
      <dgm:spPr/>
    </dgm:pt>
    <dgm:pt modelId="{996D919F-91EE-43FD-8350-99B9ACC49677}" type="pres">
      <dgm:prSet presAssocID="{38CD2CF4-3896-4887-BC1B-C3A9A624A7A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ning Bolt"/>
        </a:ext>
      </dgm:extLst>
    </dgm:pt>
    <dgm:pt modelId="{EB537871-13E5-47F2-BCB8-C8FDC7A78E6D}" type="pres">
      <dgm:prSet presAssocID="{38CD2CF4-3896-4887-BC1B-C3A9A624A7A7}" presName="spaceRect" presStyleCnt="0"/>
      <dgm:spPr/>
    </dgm:pt>
    <dgm:pt modelId="{9360B625-B90E-4E49-9FA6-E86B74237F38}" type="pres">
      <dgm:prSet presAssocID="{38CD2CF4-3896-4887-BC1B-C3A9A624A7A7}" presName="parTx" presStyleLbl="revTx" presStyleIdx="2" presStyleCnt="6">
        <dgm:presLayoutVars>
          <dgm:chMax val="0"/>
          <dgm:chPref val="0"/>
        </dgm:presLayoutVars>
      </dgm:prSet>
      <dgm:spPr/>
    </dgm:pt>
    <dgm:pt modelId="{70020960-4724-49A9-8A49-25E1CA5C09ED}" type="pres">
      <dgm:prSet presAssocID="{74288699-69EB-4B79-8501-0DF85F895059}" presName="sibTrans" presStyleCnt="0"/>
      <dgm:spPr/>
    </dgm:pt>
    <dgm:pt modelId="{7EA28591-9DDD-4001-9644-3E4C6A45ABAD}" type="pres">
      <dgm:prSet presAssocID="{EDB96377-047B-4B5C-A7D1-DCF27A8DC3DD}" presName="compNode" presStyleCnt="0"/>
      <dgm:spPr/>
    </dgm:pt>
    <dgm:pt modelId="{CAC03525-C6EE-4E66-9395-1B17320CD384}" type="pres">
      <dgm:prSet presAssocID="{EDB96377-047B-4B5C-A7D1-DCF27A8DC3DD}" presName="bgRect" presStyleLbl="bgShp" presStyleIdx="3" presStyleCnt="6"/>
      <dgm:spPr/>
    </dgm:pt>
    <dgm:pt modelId="{A456B722-EE6F-4E26-9506-EADC8856B0EF}" type="pres">
      <dgm:prSet presAssocID="{EDB96377-047B-4B5C-A7D1-DCF27A8DC3D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tton"/>
        </a:ext>
      </dgm:extLst>
    </dgm:pt>
    <dgm:pt modelId="{5841DB72-E8D1-40F6-8486-F4372520B829}" type="pres">
      <dgm:prSet presAssocID="{EDB96377-047B-4B5C-A7D1-DCF27A8DC3DD}" presName="spaceRect" presStyleCnt="0"/>
      <dgm:spPr/>
    </dgm:pt>
    <dgm:pt modelId="{648EAE04-0231-40AD-80E7-CA557E38A9C9}" type="pres">
      <dgm:prSet presAssocID="{EDB96377-047B-4B5C-A7D1-DCF27A8DC3DD}" presName="parTx" presStyleLbl="revTx" presStyleIdx="3" presStyleCnt="6">
        <dgm:presLayoutVars>
          <dgm:chMax val="0"/>
          <dgm:chPref val="0"/>
        </dgm:presLayoutVars>
      </dgm:prSet>
      <dgm:spPr/>
    </dgm:pt>
    <dgm:pt modelId="{7911CF23-C02C-42D3-A6E3-D34079BE8A29}" type="pres">
      <dgm:prSet presAssocID="{32EDCC25-BF99-4BDD-B06B-80870E75828D}" presName="sibTrans" presStyleCnt="0"/>
      <dgm:spPr/>
    </dgm:pt>
    <dgm:pt modelId="{D51FBCB0-1C68-4031-B5E1-7DFD6602010F}" type="pres">
      <dgm:prSet presAssocID="{1AC8F2EA-4117-43D4-869D-DE41977F2580}" presName="compNode" presStyleCnt="0"/>
      <dgm:spPr/>
    </dgm:pt>
    <dgm:pt modelId="{9EBB775A-AE6C-4397-91A6-C1303409B06E}" type="pres">
      <dgm:prSet presAssocID="{1AC8F2EA-4117-43D4-869D-DE41977F2580}" presName="bgRect" presStyleLbl="bgShp" presStyleIdx="4" presStyleCnt="6"/>
      <dgm:spPr/>
    </dgm:pt>
    <dgm:pt modelId="{DEF9ACA5-4910-4488-BB28-8B069D80CABB}" type="pres">
      <dgm:prSet presAssocID="{1AC8F2EA-4117-43D4-869D-DE41977F258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axi"/>
        </a:ext>
      </dgm:extLst>
    </dgm:pt>
    <dgm:pt modelId="{BC44125C-2C02-4860-95F9-C3293579EAD4}" type="pres">
      <dgm:prSet presAssocID="{1AC8F2EA-4117-43D4-869D-DE41977F2580}" presName="spaceRect" presStyleCnt="0"/>
      <dgm:spPr/>
    </dgm:pt>
    <dgm:pt modelId="{92C2AFD8-977C-4F2A-8A0E-88B983F1E5C6}" type="pres">
      <dgm:prSet presAssocID="{1AC8F2EA-4117-43D4-869D-DE41977F2580}" presName="parTx" presStyleLbl="revTx" presStyleIdx="4" presStyleCnt="6">
        <dgm:presLayoutVars>
          <dgm:chMax val="0"/>
          <dgm:chPref val="0"/>
        </dgm:presLayoutVars>
      </dgm:prSet>
      <dgm:spPr/>
    </dgm:pt>
    <dgm:pt modelId="{86B77239-AF04-460D-9A4B-90C8C25839E4}" type="pres">
      <dgm:prSet presAssocID="{D30C7FD5-1CF0-411F-98F9-68B466308405}" presName="sibTrans" presStyleCnt="0"/>
      <dgm:spPr/>
    </dgm:pt>
    <dgm:pt modelId="{85C0FDC2-AA67-44DA-A385-62EC0FA8B11D}" type="pres">
      <dgm:prSet presAssocID="{BD2880DA-4C3B-47FD-B004-76F3D0AF6287}" presName="compNode" presStyleCnt="0"/>
      <dgm:spPr/>
    </dgm:pt>
    <dgm:pt modelId="{9E9CC520-C941-4BDD-9516-42D992534F0D}" type="pres">
      <dgm:prSet presAssocID="{BD2880DA-4C3B-47FD-B004-76F3D0AF6287}" presName="bgRect" presStyleLbl="bgShp" presStyleIdx="5" presStyleCnt="6"/>
      <dgm:spPr/>
    </dgm:pt>
    <dgm:pt modelId="{5A698D3A-D991-491F-BBB3-06529C98BB1E}" type="pres">
      <dgm:prSet presAssocID="{BD2880DA-4C3B-47FD-B004-76F3D0AF628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lth"/>
        </a:ext>
      </dgm:extLst>
    </dgm:pt>
    <dgm:pt modelId="{E1CF38A5-1A45-4D11-A018-E724ED692950}" type="pres">
      <dgm:prSet presAssocID="{BD2880DA-4C3B-47FD-B004-76F3D0AF6287}" presName="spaceRect" presStyleCnt="0"/>
      <dgm:spPr/>
    </dgm:pt>
    <dgm:pt modelId="{15BCE8D5-3308-4C25-BE8D-A5EF925F6573}" type="pres">
      <dgm:prSet presAssocID="{BD2880DA-4C3B-47FD-B004-76F3D0AF6287}" presName="parTx" presStyleLbl="revTx" presStyleIdx="5" presStyleCnt="6">
        <dgm:presLayoutVars>
          <dgm:chMax val="0"/>
          <dgm:chPref val="0"/>
        </dgm:presLayoutVars>
      </dgm:prSet>
      <dgm:spPr/>
    </dgm:pt>
  </dgm:ptLst>
  <dgm:cxnLst>
    <dgm:cxn modelId="{BCCC480A-5013-4D05-8FA3-AA87F50BDC32}" srcId="{96BA0D6B-C763-46BD-B93F-D9F37150E099}" destId="{1AC8F2EA-4117-43D4-869D-DE41977F2580}" srcOrd="4" destOrd="0" parTransId="{AE6C1FE7-1EF6-484E-A035-20E2478F07CD}" sibTransId="{D30C7FD5-1CF0-411F-98F9-68B466308405}"/>
    <dgm:cxn modelId="{DF9C801B-525E-4E6A-BD9F-A2490066B391}" type="presOf" srcId="{EDB96377-047B-4B5C-A7D1-DCF27A8DC3DD}" destId="{648EAE04-0231-40AD-80E7-CA557E38A9C9}" srcOrd="0" destOrd="0" presId="urn:microsoft.com/office/officeart/2018/2/layout/IconVerticalSolidList"/>
    <dgm:cxn modelId="{40ACF12D-C65D-49E7-8F26-E88EE9740B24}" srcId="{96BA0D6B-C763-46BD-B93F-D9F37150E099}" destId="{C46A8338-FFEE-405F-849C-CC6BF47CD737}" srcOrd="0" destOrd="0" parTransId="{542958D3-2547-4A9B-85DA-ADD539EFE121}" sibTransId="{430272F2-FFF9-495C-A7C1-7EEEEEF4FE00}"/>
    <dgm:cxn modelId="{8FCA0135-35C5-493C-8A42-0DCC6F76FCCD}" type="presOf" srcId="{38CD2CF4-3896-4887-BC1B-C3A9A624A7A7}" destId="{9360B625-B90E-4E49-9FA6-E86B74237F38}" srcOrd="0" destOrd="0" presId="urn:microsoft.com/office/officeart/2018/2/layout/IconVerticalSolidList"/>
    <dgm:cxn modelId="{5CD71539-C751-4BCC-951D-2B36E3714F58}" srcId="{96BA0D6B-C763-46BD-B93F-D9F37150E099}" destId="{38CD2CF4-3896-4887-BC1B-C3A9A624A7A7}" srcOrd="2" destOrd="0" parTransId="{93754549-80B5-4602-8A80-5591B7599B7A}" sibTransId="{74288699-69EB-4B79-8501-0DF85F895059}"/>
    <dgm:cxn modelId="{8414958B-BD5F-4F87-AA9E-7640F355ADA8}" srcId="{96BA0D6B-C763-46BD-B93F-D9F37150E099}" destId="{BD2880DA-4C3B-47FD-B004-76F3D0AF6287}" srcOrd="5" destOrd="0" parTransId="{7E7CDA14-13E3-445E-AB34-23B2EE8C5EFB}" sibTransId="{3AF0593A-1A60-498F-AF94-4241DF353233}"/>
    <dgm:cxn modelId="{C97ACA9F-A559-4356-8E90-10344BF053E0}" type="presOf" srcId="{96BA0D6B-C763-46BD-B93F-D9F37150E099}" destId="{35979F76-C8A9-4616-9698-E2137B551909}" srcOrd="0" destOrd="0" presId="urn:microsoft.com/office/officeart/2018/2/layout/IconVerticalSolidList"/>
    <dgm:cxn modelId="{054A3EBF-2FFB-4220-8B8A-CBCD3F6D0D09}" srcId="{96BA0D6B-C763-46BD-B93F-D9F37150E099}" destId="{4E9788DB-D31C-408A-B7CE-1A306CFA6C52}" srcOrd="1" destOrd="0" parTransId="{66858E0A-34C4-4E1A-9371-7EC0B567816E}" sibTransId="{350F8A3A-92EF-4EA6-83DB-47618028B144}"/>
    <dgm:cxn modelId="{E17AAECF-CA48-4D20-AA23-6AA48968EB0F}" type="presOf" srcId="{BD2880DA-4C3B-47FD-B004-76F3D0AF6287}" destId="{15BCE8D5-3308-4C25-BE8D-A5EF925F6573}" srcOrd="0" destOrd="0" presId="urn:microsoft.com/office/officeart/2018/2/layout/IconVerticalSolidList"/>
    <dgm:cxn modelId="{315FA3E6-358A-4802-80FE-485B28A8074A}" type="presOf" srcId="{4E9788DB-D31C-408A-B7CE-1A306CFA6C52}" destId="{7EFA673D-1D70-42F7-B97F-8BD9733DF555}" srcOrd="0" destOrd="0" presId="urn:microsoft.com/office/officeart/2018/2/layout/IconVerticalSolidList"/>
    <dgm:cxn modelId="{B30769F5-7B77-4474-A16D-387CA40E7695}" srcId="{96BA0D6B-C763-46BD-B93F-D9F37150E099}" destId="{EDB96377-047B-4B5C-A7D1-DCF27A8DC3DD}" srcOrd="3" destOrd="0" parTransId="{720440A9-E74A-4E7A-BAC1-CC5B21E094E6}" sibTransId="{32EDCC25-BF99-4BDD-B06B-80870E75828D}"/>
    <dgm:cxn modelId="{507D96FD-CE64-45AF-AD5C-0404A08F90F5}" type="presOf" srcId="{1AC8F2EA-4117-43D4-869D-DE41977F2580}" destId="{92C2AFD8-977C-4F2A-8A0E-88B983F1E5C6}" srcOrd="0" destOrd="0" presId="urn:microsoft.com/office/officeart/2018/2/layout/IconVerticalSolidList"/>
    <dgm:cxn modelId="{DCE366FE-35F2-4C6D-A934-5D41B8E36C44}" type="presOf" srcId="{C46A8338-FFEE-405F-849C-CC6BF47CD737}" destId="{769EE5DF-B781-4C33-A7A0-A7AAA6748B2F}" srcOrd="0" destOrd="0" presId="urn:microsoft.com/office/officeart/2018/2/layout/IconVerticalSolidList"/>
    <dgm:cxn modelId="{4A310337-0D17-434A-BE35-24C567B4ABED}" type="presParOf" srcId="{35979F76-C8A9-4616-9698-E2137B551909}" destId="{58B06A66-1365-490C-BCE1-E434565F030C}" srcOrd="0" destOrd="0" presId="urn:microsoft.com/office/officeart/2018/2/layout/IconVerticalSolidList"/>
    <dgm:cxn modelId="{567B9044-D895-4D1F-914A-895EFAE51B29}" type="presParOf" srcId="{58B06A66-1365-490C-BCE1-E434565F030C}" destId="{151B7BD6-0F18-4107-91EC-BAB4AE4037A7}" srcOrd="0" destOrd="0" presId="urn:microsoft.com/office/officeart/2018/2/layout/IconVerticalSolidList"/>
    <dgm:cxn modelId="{C8054717-7662-4354-94AD-CDDA320F85AC}" type="presParOf" srcId="{58B06A66-1365-490C-BCE1-E434565F030C}" destId="{D0500C2A-9CC9-4E84-9C72-91403B2ECCD4}" srcOrd="1" destOrd="0" presId="urn:microsoft.com/office/officeart/2018/2/layout/IconVerticalSolidList"/>
    <dgm:cxn modelId="{15405B9A-2D8B-4C89-8FCD-CE686DB9042C}" type="presParOf" srcId="{58B06A66-1365-490C-BCE1-E434565F030C}" destId="{B295A568-463B-4E7B-82B2-264753CEBC16}" srcOrd="2" destOrd="0" presId="urn:microsoft.com/office/officeart/2018/2/layout/IconVerticalSolidList"/>
    <dgm:cxn modelId="{623850E9-F4D2-41AB-863D-D78FEBC69252}" type="presParOf" srcId="{58B06A66-1365-490C-BCE1-E434565F030C}" destId="{769EE5DF-B781-4C33-A7A0-A7AAA6748B2F}" srcOrd="3" destOrd="0" presId="urn:microsoft.com/office/officeart/2018/2/layout/IconVerticalSolidList"/>
    <dgm:cxn modelId="{27853A43-FC00-46CA-AAE8-A8EF0FED8256}" type="presParOf" srcId="{35979F76-C8A9-4616-9698-E2137B551909}" destId="{7429153F-C37E-4F96-9963-CFCB9EC3082B}" srcOrd="1" destOrd="0" presId="urn:microsoft.com/office/officeart/2018/2/layout/IconVerticalSolidList"/>
    <dgm:cxn modelId="{4FF9EFC0-EF5F-48CE-A1FA-E652C25D6C54}" type="presParOf" srcId="{35979F76-C8A9-4616-9698-E2137B551909}" destId="{4F363340-E84C-4E25-B996-342E9134B3FE}" srcOrd="2" destOrd="0" presId="urn:microsoft.com/office/officeart/2018/2/layout/IconVerticalSolidList"/>
    <dgm:cxn modelId="{D8599172-CA6B-479D-9EEF-2C94F04926F0}" type="presParOf" srcId="{4F363340-E84C-4E25-B996-342E9134B3FE}" destId="{4D4A56C4-584B-434D-9E06-15940F1E3BC7}" srcOrd="0" destOrd="0" presId="urn:microsoft.com/office/officeart/2018/2/layout/IconVerticalSolidList"/>
    <dgm:cxn modelId="{183D0576-5239-4F61-B24A-5D3FE84A6AFB}" type="presParOf" srcId="{4F363340-E84C-4E25-B996-342E9134B3FE}" destId="{33DC7550-E3BB-447A-9D77-CD60CBC13E52}" srcOrd="1" destOrd="0" presId="urn:microsoft.com/office/officeart/2018/2/layout/IconVerticalSolidList"/>
    <dgm:cxn modelId="{BCD424A4-77E9-4D61-9E1A-C640B78332E7}" type="presParOf" srcId="{4F363340-E84C-4E25-B996-342E9134B3FE}" destId="{2B5C891E-3421-4B56-9F56-54F0E9D4F392}" srcOrd="2" destOrd="0" presId="urn:microsoft.com/office/officeart/2018/2/layout/IconVerticalSolidList"/>
    <dgm:cxn modelId="{527E3024-010F-40B3-BD43-BE64B68D9035}" type="presParOf" srcId="{4F363340-E84C-4E25-B996-342E9134B3FE}" destId="{7EFA673D-1D70-42F7-B97F-8BD9733DF555}" srcOrd="3" destOrd="0" presId="urn:microsoft.com/office/officeart/2018/2/layout/IconVerticalSolidList"/>
    <dgm:cxn modelId="{5AD6464E-5FDD-4547-A5A8-494AA17A1546}" type="presParOf" srcId="{35979F76-C8A9-4616-9698-E2137B551909}" destId="{6B096043-D27A-471C-BD24-631BAAF7BC43}" srcOrd="3" destOrd="0" presId="urn:microsoft.com/office/officeart/2018/2/layout/IconVerticalSolidList"/>
    <dgm:cxn modelId="{7F9691AF-5B39-4656-8B43-D7495E962C1E}" type="presParOf" srcId="{35979F76-C8A9-4616-9698-E2137B551909}" destId="{031B63FF-2CA0-49F4-9E2A-D53A4CB40262}" srcOrd="4" destOrd="0" presId="urn:microsoft.com/office/officeart/2018/2/layout/IconVerticalSolidList"/>
    <dgm:cxn modelId="{67B1054D-47BF-4575-A207-AD0B43A59411}" type="presParOf" srcId="{031B63FF-2CA0-49F4-9E2A-D53A4CB40262}" destId="{A07A738A-42A0-41EC-98E7-F74A55056110}" srcOrd="0" destOrd="0" presId="urn:microsoft.com/office/officeart/2018/2/layout/IconVerticalSolidList"/>
    <dgm:cxn modelId="{C4399F71-9FB5-4E88-8448-C4DAC58D7527}" type="presParOf" srcId="{031B63FF-2CA0-49F4-9E2A-D53A4CB40262}" destId="{996D919F-91EE-43FD-8350-99B9ACC49677}" srcOrd="1" destOrd="0" presId="urn:microsoft.com/office/officeart/2018/2/layout/IconVerticalSolidList"/>
    <dgm:cxn modelId="{71BA5F59-02B9-490F-BE79-6EA674376D5D}" type="presParOf" srcId="{031B63FF-2CA0-49F4-9E2A-D53A4CB40262}" destId="{EB537871-13E5-47F2-BCB8-C8FDC7A78E6D}" srcOrd="2" destOrd="0" presId="urn:microsoft.com/office/officeart/2018/2/layout/IconVerticalSolidList"/>
    <dgm:cxn modelId="{D192C4A7-88C0-4934-94BB-7C36DA82ACA7}" type="presParOf" srcId="{031B63FF-2CA0-49F4-9E2A-D53A4CB40262}" destId="{9360B625-B90E-4E49-9FA6-E86B74237F38}" srcOrd="3" destOrd="0" presId="urn:microsoft.com/office/officeart/2018/2/layout/IconVerticalSolidList"/>
    <dgm:cxn modelId="{C8247B19-2B2E-439D-A7E5-A15CCF9D65FA}" type="presParOf" srcId="{35979F76-C8A9-4616-9698-E2137B551909}" destId="{70020960-4724-49A9-8A49-25E1CA5C09ED}" srcOrd="5" destOrd="0" presId="urn:microsoft.com/office/officeart/2018/2/layout/IconVerticalSolidList"/>
    <dgm:cxn modelId="{1371CF2C-7D72-4C27-95CA-02608B3899A6}" type="presParOf" srcId="{35979F76-C8A9-4616-9698-E2137B551909}" destId="{7EA28591-9DDD-4001-9644-3E4C6A45ABAD}" srcOrd="6" destOrd="0" presId="urn:microsoft.com/office/officeart/2018/2/layout/IconVerticalSolidList"/>
    <dgm:cxn modelId="{C63011AC-40D4-4CEF-BEFD-8DDF20CB7B68}" type="presParOf" srcId="{7EA28591-9DDD-4001-9644-3E4C6A45ABAD}" destId="{CAC03525-C6EE-4E66-9395-1B17320CD384}" srcOrd="0" destOrd="0" presId="urn:microsoft.com/office/officeart/2018/2/layout/IconVerticalSolidList"/>
    <dgm:cxn modelId="{41F553DF-8868-4D42-AFDA-5734A8142BA8}" type="presParOf" srcId="{7EA28591-9DDD-4001-9644-3E4C6A45ABAD}" destId="{A456B722-EE6F-4E26-9506-EADC8856B0EF}" srcOrd="1" destOrd="0" presId="urn:microsoft.com/office/officeart/2018/2/layout/IconVerticalSolidList"/>
    <dgm:cxn modelId="{5CC32B7E-5336-4A68-B933-D84266257834}" type="presParOf" srcId="{7EA28591-9DDD-4001-9644-3E4C6A45ABAD}" destId="{5841DB72-E8D1-40F6-8486-F4372520B829}" srcOrd="2" destOrd="0" presId="urn:microsoft.com/office/officeart/2018/2/layout/IconVerticalSolidList"/>
    <dgm:cxn modelId="{983A7573-3A63-47CE-ACBC-F87A8B9D1543}" type="presParOf" srcId="{7EA28591-9DDD-4001-9644-3E4C6A45ABAD}" destId="{648EAE04-0231-40AD-80E7-CA557E38A9C9}" srcOrd="3" destOrd="0" presId="urn:microsoft.com/office/officeart/2018/2/layout/IconVerticalSolidList"/>
    <dgm:cxn modelId="{569FD357-002A-4A16-9807-7401644447B5}" type="presParOf" srcId="{35979F76-C8A9-4616-9698-E2137B551909}" destId="{7911CF23-C02C-42D3-A6E3-D34079BE8A29}" srcOrd="7" destOrd="0" presId="urn:microsoft.com/office/officeart/2018/2/layout/IconVerticalSolidList"/>
    <dgm:cxn modelId="{775376C1-B67F-41FF-9C23-71B54BC1BD6D}" type="presParOf" srcId="{35979F76-C8A9-4616-9698-E2137B551909}" destId="{D51FBCB0-1C68-4031-B5E1-7DFD6602010F}" srcOrd="8" destOrd="0" presId="urn:microsoft.com/office/officeart/2018/2/layout/IconVerticalSolidList"/>
    <dgm:cxn modelId="{4DF08EE8-8428-43F5-BD96-37792933F069}" type="presParOf" srcId="{D51FBCB0-1C68-4031-B5E1-7DFD6602010F}" destId="{9EBB775A-AE6C-4397-91A6-C1303409B06E}" srcOrd="0" destOrd="0" presId="urn:microsoft.com/office/officeart/2018/2/layout/IconVerticalSolidList"/>
    <dgm:cxn modelId="{A3F2D423-5FD7-4145-A582-9BA6EF15867E}" type="presParOf" srcId="{D51FBCB0-1C68-4031-B5E1-7DFD6602010F}" destId="{DEF9ACA5-4910-4488-BB28-8B069D80CABB}" srcOrd="1" destOrd="0" presId="urn:microsoft.com/office/officeart/2018/2/layout/IconVerticalSolidList"/>
    <dgm:cxn modelId="{975C31BD-5014-499C-96BE-B0B25D099FBE}" type="presParOf" srcId="{D51FBCB0-1C68-4031-B5E1-7DFD6602010F}" destId="{BC44125C-2C02-4860-95F9-C3293579EAD4}" srcOrd="2" destOrd="0" presId="urn:microsoft.com/office/officeart/2018/2/layout/IconVerticalSolidList"/>
    <dgm:cxn modelId="{D5146DD4-6854-40A5-A6CF-22C49FE1579A}" type="presParOf" srcId="{D51FBCB0-1C68-4031-B5E1-7DFD6602010F}" destId="{92C2AFD8-977C-4F2A-8A0E-88B983F1E5C6}" srcOrd="3" destOrd="0" presId="urn:microsoft.com/office/officeart/2018/2/layout/IconVerticalSolidList"/>
    <dgm:cxn modelId="{2CFEF331-70E0-4A99-8268-1F21FD90AF41}" type="presParOf" srcId="{35979F76-C8A9-4616-9698-E2137B551909}" destId="{86B77239-AF04-460D-9A4B-90C8C25839E4}" srcOrd="9" destOrd="0" presId="urn:microsoft.com/office/officeart/2018/2/layout/IconVerticalSolidList"/>
    <dgm:cxn modelId="{08D307D3-4009-422B-9BFB-ED8ED46D7F15}" type="presParOf" srcId="{35979F76-C8A9-4616-9698-E2137B551909}" destId="{85C0FDC2-AA67-44DA-A385-62EC0FA8B11D}" srcOrd="10" destOrd="0" presId="urn:microsoft.com/office/officeart/2018/2/layout/IconVerticalSolidList"/>
    <dgm:cxn modelId="{7568AA9D-C0EC-425A-9CA1-53ACB8619FC1}" type="presParOf" srcId="{85C0FDC2-AA67-44DA-A385-62EC0FA8B11D}" destId="{9E9CC520-C941-4BDD-9516-42D992534F0D}" srcOrd="0" destOrd="0" presId="urn:microsoft.com/office/officeart/2018/2/layout/IconVerticalSolidList"/>
    <dgm:cxn modelId="{86FD8834-927A-42D1-9D3D-1C30CAA3A2A8}" type="presParOf" srcId="{85C0FDC2-AA67-44DA-A385-62EC0FA8B11D}" destId="{5A698D3A-D991-491F-BBB3-06529C98BB1E}" srcOrd="1" destOrd="0" presId="urn:microsoft.com/office/officeart/2018/2/layout/IconVerticalSolidList"/>
    <dgm:cxn modelId="{0D53D8AE-5C85-4436-B04C-1E36F6541CA8}" type="presParOf" srcId="{85C0FDC2-AA67-44DA-A385-62EC0FA8B11D}" destId="{E1CF38A5-1A45-4D11-A018-E724ED692950}" srcOrd="2" destOrd="0" presId="urn:microsoft.com/office/officeart/2018/2/layout/IconVerticalSolidList"/>
    <dgm:cxn modelId="{5BC5F509-48E3-4189-A362-8A878DEEDF64}" type="presParOf" srcId="{85C0FDC2-AA67-44DA-A385-62EC0FA8B11D}" destId="{15BCE8D5-3308-4C25-BE8D-A5EF925F657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1ACD09-470D-47E8-B5DE-7E8A8EF3D00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3740AD96-E226-4DEA-BB0C-564AF3196D10}">
      <dgm:prSet/>
      <dgm:spPr/>
      <dgm:t>
        <a:bodyPr/>
        <a:lstStyle/>
        <a:p>
          <a:r>
            <a:rPr lang="en-US" dirty="0"/>
            <a:t>INSURANCE COVERAGE IDENTIFIED</a:t>
          </a:r>
        </a:p>
      </dgm:t>
    </dgm:pt>
    <dgm:pt modelId="{86D7A2F4-36CE-4F27-BCD7-61D7DF1D6D36}" type="parTrans" cxnId="{004A8BEC-1381-48AA-AB57-6A192089B673}">
      <dgm:prSet/>
      <dgm:spPr/>
      <dgm:t>
        <a:bodyPr/>
        <a:lstStyle/>
        <a:p>
          <a:endParaRPr lang="en-US"/>
        </a:p>
      </dgm:t>
    </dgm:pt>
    <dgm:pt modelId="{079FB6CE-A3C9-46E2-9381-223DEE0A9FA8}" type="sibTrans" cxnId="{004A8BEC-1381-48AA-AB57-6A192089B673}">
      <dgm:prSet/>
      <dgm:spPr/>
      <dgm:t>
        <a:bodyPr/>
        <a:lstStyle/>
        <a:p>
          <a:endParaRPr lang="en-US"/>
        </a:p>
      </dgm:t>
    </dgm:pt>
    <dgm:pt modelId="{0CB725C1-781A-4CEB-AB38-2DE0A7253BFC}">
      <dgm:prSet/>
      <dgm:spPr/>
      <dgm:t>
        <a:bodyPr/>
        <a:lstStyle/>
        <a:p>
          <a:r>
            <a:rPr lang="en-US" dirty="0"/>
            <a:t>INITIAL MEDICAL RECORDS REQUESTED</a:t>
          </a:r>
        </a:p>
      </dgm:t>
    </dgm:pt>
    <dgm:pt modelId="{CBC2D4A7-DE30-44BF-96EF-F38144259717}" type="parTrans" cxnId="{30389428-8BA9-4F0F-B64D-96918A6D0BA7}">
      <dgm:prSet/>
      <dgm:spPr/>
      <dgm:t>
        <a:bodyPr/>
        <a:lstStyle/>
        <a:p>
          <a:endParaRPr lang="en-US"/>
        </a:p>
      </dgm:t>
    </dgm:pt>
    <dgm:pt modelId="{8714D551-2DDA-4F1C-82FA-B07409A569FA}" type="sibTrans" cxnId="{30389428-8BA9-4F0F-B64D-96918A6D0BA7}">
      <dgm:prSet/>
      <dgm:spPr/>
      <dgm:t>
        <a:bodyPr/>
        <a:lstStyle/>
        <a:p>
          <a:endParaRPr lang="en-US"/>
        </a:p>
      </dgm:t>
    </dgm:pt>
    <dgm:pt modelId="{3D12C332-92ED-454C-963A-5A65F08E9D28}">
      <dgm:prSet/>
      <dgm:spPr/>
      <dgm:t>
        <a:bodyPr/>
        <a:lstStyle/>
        <a:p>
          <a:r>
            <a:rPr lang="en-US" dirty="0"/>
            <a:t>MEDICAL TREATMENT COMPLETED</a:t>
          </a:r>
        </a:p>
      </dgm:t>
    </dgm:pt>
    <dgm:pt modelId="{F1B85AE1-EAAC-44CE-8BCD-5DB4F795807A}" type="parTrans" cxnId="{5AB1AC8A-E9D1-4386-B1A5-D61053C64991}">
      <dgm:prSet/>
      <dgm:spPr/>
      <dgm:t>
        <a:bodyPr/>
        <a:lstStyle/>
        <a:p>
          <a:endParaRPr lang="en-US"/>
        </a:p>
      </dgm:t>
    </dgm:pt>
    <dgm:pt modelId="{5A172640-083C-4584-B45F-ACD4AEE46A4E}" type="sibTrans" cxnId="{5AB1AC8A-E9D1-4386-B1A5-D61053C64991}">
      <dgm:prSet/>
      <dgm:spPr/>
      <dgm:t>
        <a:bodyPr/>
        <a:lstStyle/>
        <a:p>
          <a:endParaRPr lang="en-US"/>
        </a:p>
      </dgm:t>
    </dgm:pt>
    <dgm:pt modelId="{21F85BC4-4AF7-463C-86AE-AD0CE0C776CF}">
      <dgm:prSet/>
      <dgm:spPr/>
      <dgm:t>
        <a:bodyPr/>
        <a:lstStyle/>
        <a:p>
          <a:r>
            <a:rPr lang="en-US" dirty="0"/>
            <a:t>can be 2 months or 2 years (depends on your injury and treatment)</a:t>
          </a:r>
        </a:p>
      </dgm:t>
    </dgm:pt>
    <dgm:pt modelId="{D0D46D2E-6E8D-400F-807B-69D04E75CA5F}" type="parTrans" cxnId="{6C3332B6-6BCB-40BA-B2AC-8112E28A1AD3}">
      <dgm:prSet/>
      <dgm:spPr/>
      <dgm:t>
        <a:bodyPr/>
        <a:lstStyle/>
        <a:p>
          <a:endParaRPr lang="en-US"/>
        </a:p>
      </dgm:t>
    </dgm:pt>
    <dgm:pt modelId="{768D2B1F-4A64-4B7D-9295-0269CDC5AD37}" type="sibTrans" cxnId="{6C3332B6-6BCB-40BA-B2AC-8112E28A1AD3}">
      <dgm:prSet/>
      <dgm:spPr/>
      <dgm:t>
        <a:bodyPr/>
        <a:lstStyle/>
        <a:p>
          <a:endParaRPr lang="en-US"/>
        </a:p>
      </dgm:t>
    </dgm:pt>
    <dgm:pt modelId="{C9FB4129-A033-41A4-BE09-F55BEB25A71B}">
      <dgm:prSet/>
      <dgm:spPr/>
      <dgm:t>
        <a:bodyPr/>
        <a:lstStyle/>
        <a:p>
          <a:r>
            <a:rPr lang="en-US" dirty="0"/>
            <a:t>LOST WAGE DOCUMENTATION OBTAINED FROM EMPLOYER</a:t>
          </a:r>
        </a:p>
      </dgm:t>
    </dgm:pt>
    <dgm:pt modelId="{4136DD50-9654-4025-A636-A000A39DEDC8}" type="parTrans" cxnId="{EDF69E8F-3762-43B2-B861-2E8A32F30C88}">
      <dgm:prSet/>
      <dgm:spPr/>
      <dgm:t>
        <a:bodyPr/>
        <a:lstStyle/>
        <a:p>
          <a:endParaRPr lang="en-US"/>
        </a:p>
      </dgm:t>
    </dgm:pt>
    <dgm:pt modelId="{CD344025-80D8-4038-B83E-263408C08E46}" type="sibTrans" cxnId="{EDF69E8F-3762-43B2-B861-2E8A32F30C88}">
      <dgm:prSet/>
      <dgm:spPr/>
      <dgm:t>
        <a:bodyPr/>
        <a:lstStyle/>
        <a:p>
          <a:endParaRPr lang="en-US"/>
        </a:p>
      </dgm:t>
    </dgm:pt>
    <dgm:pt modelId="{E8710169-2604-404E-8F6B-85B6C580FB81}">
      <dgm:prSet/>
      <dgm:spPr/>
      <dgm:t>
        <a:bodyPr/>
        <a:lstStyle/>
        <a:p>
          <a:r>
            <a:rPr lang="en-US" dirty="0"/>
            <a:t>FINAL MEDICAL REPORTS REQUESTED (after you complete treatment)</a:t>
          </a:r>
        </a:p>
      </dgm:t>
    </dgm:pt>
    <dgm:pt modelId="{D65E8785-2AF2-42EA-AF99-90861E6893A7}" type="parTrans" cxnId="{21CF2B7D-0E32-43BE-9E90-EC62F0C5B48C}">
      <dgm:prSet/>
      <dgm:spPr/>
      <dgm:t>
        <a:bodyPr/>
        <a:lstStyle/>
        <a:p>
          <a:endParaRPr lang="en-US"/>
        </a:p>
      </dgm:t>
    </dgm:pt>
    <dgm:pt modelId="{423214D8-D602-4111-ACA0-2E45313B69DD}" type="sibTrans" cxnId="{21CF2B7D-0E32-43BE-9E90-EC62F0C5B48C}">
      <dgm:prSet/>
      <dgm:spPr/>
      <dgm:t>
        <a:bodyPr/>
        <a:lstStyle/>
        <a:p>
          <a:endParaRPr lang="en-US"/>
        </a:p>
      </dgm:t>
    </dgm:pt>
    <dgm:pt modelId="{F4C31C43-736F-4F6F-8FF5-8B4545D79F73}">
      <dgm:prSet/>
      <dgm:spPr/>
      <dgm:t>
        <a:bodyPr/>
        <a:lstStyle/>
        <a:p>
          <a:r>
            <a:rPr lang="en-US" dirty="0"/>
            <a:t>SETTLEMENT PACKAGE CREATED</a:t>
          </a:r>
        </a:p>
      </dgm:t>
    </dgm:pt>
    <dgm:pt modelId="{EF502DF4-C6BF-4E3C-A219-36CA01704890}" type="parTrans" cxnId="{543C6F7F-ECCB-45D6-B37F-261389D44681}">
      <dgm:prSet/>
      <dgm:spPr/>
      <dgm:t>
        <a:bodyPr/>
        <a:lstStyle/>
        <a:p>
          <a:endParaRPr lang="en-US"/>
        </a:p>
      </dgm:t>
    </dgm:pt>
    <dgm:pt modelId="{826F2B61-4129-407E-A089-4F1AA39D879F}" type="sibTrans" cxnId="{543C6F7F-ECCB-45D6-B37F-261389D44681}">
      <dgm:prSet/>
      <dgm:spPr/>
      <dgm:t>
        <a:bodyPr/>
        <a:lstStyle/>
        <a:p>
          <a:endParaRPr lang="en-US"/>
        </a:p>
      </dgm:t>
    </dgm:pt>
    <dgm:pt modelId="{CA2C1EC2-62C9-442B-BA8D-EB8C8482FA84}">
      <dgm:prSet/>
      <dgm:spPr/>
      <dgm:t>
        <a:bodyPr/>
        <a:lstStyle/>
        <a:p>
          <a:r>
            <a:rPr lang="en-US" dirty="0"/>
            <a:t>INSURANCE COMPANY EVALUATES SETTLEMENT PACKAGE</a:t>
          </a:r>
        </a:p>
      </dgm:t>
    </dgm:pt>
    <dgm:pt modelId="{11579CC8-B38B-4328-B06E-A80CCA44D0F2}" type="parTrans" cxnId="{A075679D-E62F-4DEA-9F3A-9D36ECC38E31}">
      <dgm:prSet/>
      <dgm:spPr/>
      <dgm:t>
        <a:bodyPr/>
        <a:lstStyle/>
        <a:p>
          <a:endParaRPr lang="en-US"/>
        </a:p>
      </dgm:t>
    </dgm:pt>
    <dgm:pt modelId="{51C8B0A5-2345-4043-BBF1-C54A87FB3D7D}" type="sibTrans" cxnId="{A075679D-E62F-4DEA-9F3A-9D36ECC38E31}">
      <dgm:prSet/>
      <dgm:spPr/>
      <dgm:t>
        <a:bodyPr/>
        <a:lstStyle/>
        <a:p>
          <a:endParaRPr lang="en-US"/>
        </a:p>
      </dgm:t>
    </dgm:pt>
    <dgm:pt modelId="{4FB52A48-68F6-4E6E-8F76-2177D5DDB2F4}">
      <dgm:prSet/>
      <dgm:spPr/>
      <dgm:t>
        <a:bodyPr/>
        <a:lstStyle/>
        <a:p>
          <a:r>
            <a:rPr lang="en-US" dirty="0"/>
            <a:t>can take 2 days to 6 months</a:t>
          </a:r>
        </a:p>
      </dgm:t>
    </dgm:pt>
    <dgm:pt modelId="{630D0423-31AA-4687-A9AA-46CE37C93E01}" type="parTrans" cxnId="{1AF37682-4A4D-4985-B320-C1325D62596D}">
      <dgm:prSet/>
      <dgm:spPr/>
      <dgm:t>
        <a:bodyPr/>
        <a:lstStyle/>
        <a:p>
          <a:endParaRPr lang="en-US"/>
        </a:p>
      </dgm:t>
    </dgm:pt>
    <dgm:pt modelId="{174570B6-DA85-445E-8F4C-29B3394B7DD6}" type="sibTrans" cxnId="{1AF37682-4A4D-4985-B320-C1325D62596D}">
      <dgm:prSet/>
      <dgm:spPr/>
      <dgm:t>
        <a:bodyPr/>
        <a:lstStyle/>
        <a:p>
          <a:endParaRPr lang="en-US"/>
        </a:p>
      </dgm:t>
    </dgm:pt>
    <dgm:pt modelId="{2DD21627-9B99-40C3-B84B-3AF1C296E4EB}">
      <dgm:prSet/>
      <dgm:spPr/>
      <dgm:t>
        <a:bodyPr/>
        <a:lstStyle/>
        <a:p>
          <a:r>
            <a:rPr lang="en-US" dirty="0"/>
            <a:t>SETTLEMENT</a:t>
          </a:r>
        </a:p>
      </dgm:t>
    </dgm:pt>
    <dgm:pt modelId="{B4A16306-9B72-4FA3-8447-D101CABDEE40}" type="parTrans" cxnId="{F4648F45-9FED-4075-9DE0-702C96FB048A}">
      <dgm:prSet/>
      <dgm:spPr/>
      <dgm:t>
        <a:bodyPr/>
        <a:lstStyle/>
        <a:p>
          <a:endParaRPr lang="en-US"/>
        </a:p>
      </dgm:t>
    </dgm:pt>
    <dgm:pt modelId="{7437DF3F-1600-4889-B78F-040D387918B7}" type="sibTrans" cxnId="{F4648F45-9FED-4075-9DE0-702C96FB048A}">
      <dgm:prSet/>
      <dgm:spPr/>
      <dgm:t>
        <a:bodyPr/>
        <a:lstStyle/>
        <a:p>
          <a:endParaRPr lang="en-US"/>
        </a:p>
      </dgm:t>
    </dgm:pt>
    <dgm:pt modelId="{BFE25CB2-9A10-47E8-A184-3E6886DDE5DE}">
      <dgm:prSet/>
      <dgm:spPr/>
      <dgm:t>
        <a:bodyPr/>
        <a:lstStyle/>
        <a:p>
          <a:r>
            <a:rPr lang="en-US" dirty="0"/>
            <a:t>Negotiations, Check from Insurance Company Received, Settlement Documents Signed by client, Check deposited in trust for up to ten business days. Once your claim is settled it is typically a 3-4 week turn around before funds are in your hands.</a:t>
          </a:r>
        </a:p>
      </dgm:t>
    </dgm:pt>
    <dgm:pt modelId="{B30EAC32-F6DF-4D2D-B291-0F3196BCAAFE}" type="parTrans" cxnId="{ECCE64F0-4C48-4595-A54D-C6BE5A324E49}">
      <dgm:prSet/>
      <dgm:spPr/>
      <dgm:t>
        <a:bodyPr/>
        <a:lstStyle/>
        <a:p>
          <a:endParaRPr lang="en-US"/>
        </a:p>
      </dgm:t>
    </dgm:pt>
    <dgm:pt modelId="{7EA9E581-9391-4758-ACEE-256C200FBB1B}" type="sibTrans" cxnId="{ECCE64F0-4C48-4595-A54D-C6BE5A324E49}">
      <dgm:prSet/>
      <dgm:spPr/>
      <dgm:t>
        <a:bodyPr/>
        <a:lstStyle/>
        <a:p>
          <a:endParaRPr lang="en-US"/>
        </a:p>
      </dgm:t>
    </dgm:pt>
    <dgm:pt modelId="{CA012F05-E543-4BEA-8655-9BF72FBADAE0}">
      <dgm:prSet/>
      <dgm:spPr/>
      <dgm:t>
        <a:bodyPr/>
        <a:lstStyle/>
        <a:p>
          <a:r>
            <a:rPr lang="en-US" dirty="0"/>
            <a:t>usually 2 weeks to a year depending on the facility where you seek treatment</a:t>
          </a:r>
        </a:p>
      </dgm:t>
    </dgm:pt>
    <dgm:pt modelId="{65F3CF49-C2A9-4F17-9B2A-80B12D6A428E}" type="parTrans" cxnId="{ED18B095-EB36-4A6D-ACEC-D7D0B6290702}">
      <dgm:prSet/>
      <dgm:spPr/>
      <dgm:t>
        <a:bodyPr/>
        <a:lstStyle/>
        <a:p>
          <a:endParaRPr lang="en-US"/>
        </a:p>
      </dgm:t>
    </dgm:pt>
    <dgm:pt modelId="{3CED9333-10AC-4797-8252-893D4FCA09BA}" type="sibTrans" cxnId="{ED18B095-EB36-4A6D-ACEC-D7D0B6290702}">
      <dgm:prSet/>
      <dgm:spPr/>
      <dgm:t>
        <a:bodyPr/>
        <a:lstStyle/>
        <a:p>
          <a:endParaRPr lang="en-US"/>
        </a:p>
      </dgm:t>
    </dgm:pt>
    <dgm:pt modelId="{5A1CC157-B497-4196-AC7B-54491999AC09}">
      <dgm:prSet/>
      <dgm:spPr/>
      <dgm:t>
        <a:bodyPr/>
        <a:lstStyle/>
        <a:p>
          <a:r>
            <a:rPr lang="en-US" dirty="0"/>
            <a:t>Once all medical bills and records are gathered the package will be created and sent to the insurance company as well as a copy sent to you. Be sure to review the package and notify us immediately if anything is missing or incorrect. </a:t>
          </a:r>
        </a:p>
      </dgm:t>
    </dgm:pt>
    <dgm:pt modelId="{FBD4E116-DA6F-41A7-B769-58C986569EB1}" type="parTrans" cxnId="{34E821D3-C3B5-41B5-940F-0EBA3E4C1118}">
      <dgm:prSet/>
      <dgm:spPr/>
      <dgm:t>
        <a:bodyPr/>
        <a:lstStyle/>
        <a:p>
          <a:endParaRPr lang="en-US"/>
        </a:p>
      </dgm:t>
    </dgm:pt>
    <dgm:pt modelId="{58EFC774-CA24-4901-9298-B11CC0657E85}" type="sibTrans" cxnId="{34E821D3-C3B5-41B5-940F-0EBA3E4C1118}">
      <dgm:prSet/>
      <dgm:spPr/>
      <dgm:t>
        <a:bodyPr/>
        <a:lstStyle/>
        <a:p>
          <a:endParaRPr lang="en-US"/>
        </a:p>
      </dgm:t>
    </dgm:pt>
    <dgm:pt modelId="{42E714AD-A827-4B5B-94CA-9AA59C51B464}" type="pres">
      <dgm:prSet presAssocID="{631ACD09-470D-47E8-B5DE-7E8A8EF3D000}" presName="Name0" presStyleCnt="0">
        <dgm:presLayoutVars>
          <dgm:dir/>
          <dgm:animLvl val="lvl"/>
          <dgm:resizeHandles val="exact"/>
        </dgm:presLayoutVars>
      </dgm:prSet>
      <dgm:spPr/>
    </dgm:pt>
    <dgm:pt modelId="{ACCC316E-8A80-49D0-9C77-C4225020CD31}" type="pres">
      <dgm:prSet presAssocID="{3740AD96-E226-4DEA-BB0C-564AF3196D10}" presName="linNode" presStyleCnt="0"/>
      <dgm:spPr/>
    </dgm:pt>
    <dgm:pt modelId="{A18E106D-2293-4240-8BE3-1850DBF952B4}" type="pres">
      <dgm:prSet presAssocID="{3740AD96-E226-4DEA-BB0C-564AF3196D10}" presName="parentText" presStyleLbl="node1" presStyleIdx="0" presStyleCnt="8">
        <dgm:presLayoutVars>
          <dgm:chMax val="1"/>
          <dgm:bulletEnabled val="1"/>
        </dgm:presLayoutVars>
      </dgm:prSet>
      <dgm:spPr/>
    </dgm:pt>
    <dgm:pt modelId="{7F7BB4C6-C335-456A-9193-D99A92C66AD4}" type="pres">
      <dgm:prSet presAssocID="{079FB6CE-A3C9-46E2-9381-223DEE0A9FA8}" presName="sp" presStyleCnt="0"/>
      <dgm:spPr/>
    </dgm:pt>
    <dgm:pt modelId="{48BEA4E5-0F3A-4462-8F85-360A88DB6FA1}" type="pres">
      <dgm:prSet presAssocID="{0CB725C1-781A-4CEB-AB38-2DE0A7253BFC}" presName="linNode" presStyleCnt="0"/>
      <dgm:spPr/>
    </dgm:pt>
    <dgm:pt modelId="{7E8B640F-357E-45CF-98DF-5321DD32E915}" type="pres">
      <dgm:prSet presAssocID="{0CB725C1-781A-4CEB-AB38-2DE0A7253BFC}" presName="parentText" presStyleLbl="node1" presStyleIdx="1" presStyleCnt="8">
        <dgm:presLayoutVars>
          <dgm:chMax val="1"/>
          <dgm:bulletEnabled val="1"/>
        </dgm:presLayoutVars>
      </dgm:prSet>
      <dgm:spPr/>
    </dgm:pt>
    <dgm:pt modelId="{F49DF7C4-6573-4F04-9020-B8A292E2AF03}" type="pres">
      <dgm:prSet presAssocID="{8714D551-2DDA-4F1C-82FA-B07409A569FA}" presName="sp" presStyleCnt="0"/>
      <dgm:spPr/>
    </dgm:pt>
    <dgm:pt modelId="{FB6381BF-4F69-4C2E-A7CF-A8A54D9E775C}" type="pres">
      <dgm:prSet presAssocID="{3D12C332-92ED-454C-963A-5A65F08E9D28}" presName="linNode" presStyleCnt="0"/>
      <dgm:spPr/>
    </dgm:pt>
    <dgm:pt modelId="{202AD77A-5906-45E5-9C5B-42C5CB53E823}" type="pres">
      <dgm:prSet presAssocID="{3D12C332-92ED-454C-963A-5A65F08E9D28}" presName="parentText" presStyleLbl="node1" presStyleIdx="2" presStyleCnt="8">
        <dgm:presLayoutVars>
          <dgm:chMax val="1"/>
          <dgm:bulletEnabled val="1"/>
        </dgm:presLayoutVars>
      </dgm:prSet>
      <dgm:spPr/>
    </dgm:pt>
    <dgm:pt modelId="{4FCF216B-2F1D-4A65-BA49-F326FC95C805}" type="pres">
      <dgm:prSet presAssocID="{3D12C332-92ED-454C-963A-5A65F08E9D28}" presName="descendantText" presStyleLbl="alignAccFollowNode1" presStyleIdx="0" presStyleCnt="5">
        <dgm:presLayoutVars>
          <dgm:bulletEnabled val="1"/>
        </dgm:presLayoutVars>
      </dgm:prSet>
      <dgm:spPr/>
    </dgm:pt>
    <dgm:pt modelId="{C2429276-3864-4A67-BBDF-1A78D797C1D7}" type="pres">
      <dgm:prSet presAssocID="{5A172640-083C-4584-B45F-ACD4AEE46A4E}" presName="sp" presStyleCnt="0"/>
      <dgm:spPr/>
    </dgm:pt>
    <dgm:pt modelId="{2A6FE7F5-F8CC-4FCE-B20A-358DE2275CFE}" type="pres">
      <dgm:prSet presAssocID="{C9FB4129-A033-41A4-BE09-F55BEB25A71B}" presName="linNode" presStyleCnt="0"/>
      <dgm:spPr/>
    </dgm:pt>
    <dgm:pt modelId="{BF4A18B5-5079-4D9A-BC83-51345588BA54}" type="pres">
      <dgm:prSet presAssocID="{C9FB4129-A033-41A4-BE09-F55BEB25A71B}" presName="parentText" presStyleLbl="node1" presStyleIdx="3" presStyleCnt="8">
        <dgm:presLayoutVars>
          <dgm:chMax val="1"/>
          <dgm:bulletEnabled val="1"/>
        </dgm:presLayoutVars>
      </dgm:prSet>
      <dgm:spPr/>
    </dgm:pt>
    <dgm:pt modelId="{3B521E92-AE9B-4320-93BC-431ED8B165E6}" type="pres">
      <dgm:prSet presAssocID="{CD344025-80D8-4038-B83E-263408C08E46}" presName="sp" presStyleCnt="0"/>
      <dgm:spPr/>
    </dgm:pt>
    <dgm:pt modelId="{767B0D3B-4EFB-402C-AB72-93B1B2AE24B9}" type="pres">
      <dgm:prSet presAssocID="{E8710169-2604-404E-8F6B-85B6C580FB81}" presName="linNode" presStyleCnt="0"/>
      <dgm:spPr/>
    </dgm:pt>
    <dgm:pt modelId="{65000940-9C8F-4CCE-AEF1-AF55555700F4}" type="pres">
      <dgm:prSet presAssocID="{E8710169-2604-404E-8F6B-85B6C580FB81}" presName="parentText" presStyleLbl="node1" presStyleIdx="4" presStyleCnt="8">
        <dgm:presLayoutVars>
          <dgm:chMax val="1"/>
          <dgm:bulletEnabled val="1"/>
        </dgm:presLayoutVars>
      </dgm:prSet>
      <dgm:spPr/>
    </dgm:pt>
    <dgm:pt modelId="{143F658E-C390-410D-BCF6-96B0ADD13734}" type="pres">
      <dgm:prSet presAssocID="{E8710169-2604-404E-8F6B-85B6C580FB81}" presName="descendantText" presStyleLbl="alignAccFollowNode1" presStyleIdx="1" presStyleCnt="5">
        <dgm:presLayoutVars>
          <dgm:bulletEnabled val="1"/>
        </dgm:presLayoutVars>
      </dgm:prSet>
      <dgm:spPr/>
    </dgm:pt>
    <dgm:pt modelId="{88C1E650-E7D5-4114-ACEA-5C5F2DFF67AC}" type="pres">
      <dgm:prSet presAssocID="{423214D8-D602-4111-ACA0-2E45313B69DD}" presName="sp" presStyleCnt="0"/>
      <dgm:spPr/>
    </dgm:pt>
    <dgm:pt modelId="{8FB78686-2B15-4FF2-A753-A62174ED5F67}" type="pres">
      <dgm:prSet presAssocID="{F4C31C43-736F-4F6F-8FF5-8B4545D79F73}" presName="linNode" presStyleCnt="0"/>
      <dgm:spPr/>
    </dgm:pt>
    <dgm:pt modelId="{D6BA765F-7E7F-4EC7-B0D8-FF1A6B849033}" type="pres">
      <dgm:prSet presAssocID="{F4C31C43-736F-4F6F-8FF5-8B4545D79F73}" presName="parentText" presStyleLbl="node1" presStyleIdx="5" presStyleCnt="8">
        <dgm:presLayoutVars>
          <dgm:chMax val="1"/>
          <dgm:bulletEnabled val="1"/>
        </dgm:presLayoutVars>
      </dgm:prSet>
      <dgm:spPr/>
    </dgm:pt>
    <dgm:pt modelId="{03841E94-0195-4CE2-BD1E-04B59D1804A4}" type="pres">
      <dgm:prSet presAssocID="{F4C31C43-736F-4F6F-8FF5-8B4545D79F73}" presName="descendantText" presStyleLbl="alignAccFollowNode1" presStyleIdx="2" presStyleCnt="5">
        <dgm:presLayoutVars>
          <dgm:bulletEnabled val="1"/>
        </dgm:presLayoutVars>
      </dgm:prSet>
      <dgm:spPr/>
    </dgm:pt>
    <dgm:pt modelId="{A4BFC1A3-DF71-427B-BA47-E75B4FE7661C}" type="pres">
      <dgm:prSet presAssocID="{826F2B61-4129-407E-A089-4F1AA39D879F}" presName="sp" presStyleCnt="0"/>
      <dgm:spPr/>
    </dgm:pt>
    <dgm:pt modelId="{C18EB06D-1F51-40C4-9C63-CC67EC70BF0A}" type="pres">
      <dgm:prSet presAssocID="{CA2C1EC2-62C9-442B-BA8D-EB8C8482FA84}" presName="linNode" presStyleCnt="0"/>
      <dgm:spPr/>
    </dgm:pt>
    <dgm:pt modelId="{A7918727-9FC4-4A77-B48B-040247DE95F2}" type="pres">
      <dgm:prSet presAssocID="{CA2C1EC2-62C9-442B-BA8D-EB8C8482FA84}" presName="parentText" presStyleLbl="node1" presStyleIdx="6" presStyleCnt="8">
        <dgm:presLayoutVars>
          <dgm:chMax val="1"/>
          <dgm:bulletEnabled val="1"/>
        </dgm:presLayoutVars>
      </dgm:prSet>
      <dgm:spPr/>
    </dgm:pt>
    <dgm:pt modelId="{0F6013E0-20BF-4C42-87DB-B896B84672F6}" type="pres">
      <dgm:prSet presAssocID="{CA2C1EC2-62C9-442B-BA8D-EB8C8482FA84}" presName="descendantText" presStyleLbl="alignAccFollowNode1" presStyleIdx="3" presStyleCnt="5">
        <dgm:presLayoutVars>
          <dgm:bulletEnabled val="1"/>
        </dgm:presLayoutVars>
      </dgm:prSet>
      <dgm:spPr/>
    </dgm:pt>
    <dgm:pt modelId="{B777CFE3-CA21-4053-8335-FD5FDFEB7C1B}" type="pres">
      <dgm:prSet presAssocID="{51C8B0A5-2345-4043-BBF1-C54A87FB3D7D}" presName="sp" presStyleCnt="0"/>
      <dgm:spPr/>
    </dgm:pt>
    <dgm:pt modelId="{EFF332D2-8108-4CFD-9201-B2B84DEE4804}" type="pres">
      <dgm:prSet presAssocID="{2DD21627-9B99-40C3-B84B-3AF1C296E4EB}" presName="linNode" presStyleCnt="0"/>
      <dgm:spPr/>
    </dgm:pt>
    <dgm:pt modelId="{82F4CD56-ACD5-4591-9A22-07FCE5E00451}" type="pres">
      <dgm:prSet presAssocID="{2DD21627-9B99-40C3-B84B-3AF1C296E4EB}" presName="parentText" presStyleLbl="node1" presStyleIdx="7" presStyleCnt="8">
        <dgm:presLayoutVars>
          <dgm:chMax val="1"/>
          <dgm:bulletEnabled val="1"/>
        </dgm:presLayoutVars>
      </dgm:prSet>
      <dgm:spPr/>
    </dgm:pt>
    <dgm:pt modelId="{C517C2F3-C043-45B6-9F79-C27F36CDB586}" type="pres">
      <dgm:prSet presAssocID="{2DD21627-9B99-40C3-B84B-3AF1C296E4EB}" presName="descendantText" presStyleLbl="alignAccFollowNode1" presStyleIdx="4" presStyleCnt="5">
        <dgm:presLayoutVars>
          <dgm:bulletEnabled val="1"/>
        </dgm:presLayoutVars>
      </dgm:prSet>
      <dgm:spPr/>
    </dgm:pt>
  </dgm:ptLst>
  <dgm:cxnLst>
    <dgm:cxn modelId="{3BF6AD01-881C-429E-8BE0-E06E0820B1A1}" type="presOf" srcId="{631ACD09-470D-47E8-B5DE-7E8A8EF3D000}" destId="{42E714AD-A827-4B5B-94CA-9AA59C51B464}" srcOrd="0" destOrd="0" presId="urn:microsoft.com/office/officeart/2005/8/layout/vList5"/>
    <dgm:cxn modelId="{AC63F817-C2E0-4BB5-A21C-292F86DE6DBE}" type="presOf" srcId="{CA2C1EC2-62C9-442B-BA8D-EB8C8482FA84}" destId="{A7918727-9FC4-4A77-B48B-040247DE95F2}" srcOrd="0" destOrd="0" presId="urn:microsoft.com/office/officeart/2005/8/layout/vList5"/>
    <dgm:cxn modelId="{C285D41C-589E-42B2-98D1-2EC541A1DE15}" type="presOf" srcId="{5A1CC157-B497-4196-AC7B-54491999AC09}" destId="{03841E94-0195-4CE2-BD1E-04B59D1804A4}" srcOrd="0" destOrd="0" presId="urn:microsoft.com/office/officeart/2005/8/layout/vList5"/>
    <dgm:cxn modelId="{4EA96B24-A992-4666-9753-79A176EBF060}" type="presOf" srcId="{E8710169-2604-404E-8F6B-85B6C580FB81}" destId="{65000940-9C8F-4CCE-AEF1-AF55555700F4}" srcOrd="0" destOrd="0" presId="urn:microsoft.com/office/officeart/2005/8/layout/vList5"/>
    <dgm:cxn modelId="{30389428-8BA9-4F0F-B64D-96918A6D0BA7}" srcId="{631ACD09-470D-47E8-B5DE-7E8A8EF3D000}" destId="{0CB725C1-781A-4CEB-AB38-2DE0A7253BFC}" srcOrd="1" destOrd="0" parTransId="{CBC2D4A7-DE30-44BF-96EF-F38144259717}" sibTransId="{8714D551-2DDA-4F1C-82FA-B07409A569FA}"/>
    <dgm:cxn modelId="{58065D2D-B7E0-4203-8C52-BA80228CC45E}" type="presOf" srcId="{4FB52A48-68F6-4E6E-8F76-2177D5DDB2F4}" destId="{0F6013E0-20BF-4C42-87DB-B896B84672F6}" srcOrd="0" destOrd="0" presId="urn:microsoft.com/office/officeart/2005/8/layout/vList5"/>
    <dgm:cxn modelId="{882D002F-4169-4722-8701-C0E6453ED115}" type="presOf" srcId="{CA012F05-E543-4BEA-8655-9BF72FBADAE0}" destId="{143F658E-C390-410D-BCF6-96B0ADD13734}" srcOrd="0" destOrd="0" presId="urn:microsoft.com/office/officeart/2005/8/layout/vList5"/>
    <dgm:cxn modelId="{A001652F-2B00-4EDD-AFB3-2DB95D9D07B2}" type="presOf" srcId="{3740AD96-E226-4DEA-BB0C-564AF3196D10}" destId="{A18E106D-2293-4240-8BE3-1850DBF952B4}" srcOrd="0" destOrd="0" presId="urn:microsoft.com/office/officeart/2005/8/layout/vList5"/>
    <dgm:cxn modelId="{38600E31-552C-412A-8DE6-00D1999773D4}" type="presOf" srcId="{2DD21627-9B99-40C3-B84B-3AF1C296E4EB}" destId="{82F4CD56-ACD5-4591-9A22-07FCE5E00451}" srcOrd="0" destOrd="0" presId="urn:microsoft.com/office/officeart/2005/8/layout/vList5"/>
    <dgm:cxn modelId="{D0F6D037-EB5A-4D81-BF6D-2D61DF9CCEAA}" type="presOf" srcId="{BFE25CB2-9A10-47E8-A184-3E6886DDE5DE}" destId="{C517C2F3-C043-45B6-9F79-C27F36CDB586}" srcOrd="0" destOrd="0" presId="urn:microsoft.com/office/officeart/2005/8/layout/vList5"/>
    <dgm:cxn modelId="{F4648F45-9FED-4075-9DE0-702C96FB048A}" srcId="{631ACD09-470D-47E8-B5DE-7E8A8EF3D000}" destId="{2DD21627-9B99-40C3-B84B-3AF1C296E4EB}" srcOrd="7" destOrd="0" parTransId="{B4A16306-9B72-4FA3-8447-D101CABDEE40}" sibTransId="{7437DF3F-1600-4889-B78F-040D387918B7}"/>
    <dgm:cxn modelId="{D1D43E65-4C7B-48E7-AEF6-57191F3420DF}" type="presOf" srcId="{0CB725C1-781A-4CEB-AB38-2DE0A7253BFC}" destId="{7E8B640F-357E-45CF-98DF-5321DD32E915}" srcOrd="0" destOrd="0" presId="urn:microsoft.com/office/officeart/2005/8/layout/vList5"/>
    <dgm:cxn modelId="{00032774-3659-4BB5-B2EE-25E01AA3A4FC}" type="presOf" srcId="{21F85BC4-4AF7-463C-86AE-AD0CE0C776CF}" destId="{4FCF216B-2F1D-4A65-BA49-F326FC95C805}" srcOrd="0" destOrd="0" presId="urn:microsoft.com/office/officeart/2005/8/layout/vList5"/>
    <dgm:cxn modelId="{21CF2B7D-0E32-43BE-9E90-EC62F0C5B48C}" srcId="{631ACD09-470D-47E8-B5DE-7E8A8EF3D000}" destId="{E8710169-2604-404E-8F6B-85B6C580FB81}" srcOrd="4" destOrd="0" parTransId="{D65E8785-2AF2-42EA-AF99-90861E6893A7}" sibTransId="{423214D8-D602-4111-ACA0-2E45313B69DD}"/>
    <dgm:cxn modelId="{543C6F7F-ECCB-45D6-B37F-261389D44681}" srcId="{631ACD09-470D-47E8-B5DE-7E8A8EF3D000}" destId="{F4C31C43-736F-4F6F-8FF5-8B4545D79F73}" srcOrd="5" destOrd="0" parTransId="{EF502DF4-C6BF-4E3C-A219-36CA01704890}" sibTransId="{826F2B61-4129-407E-A089-4F1AA39D879F}"/>
    <dgm:cxn modelId="{1AF37682-4A4D-4985-B320-C1325D62596D}" srcId="{CA2C1EC2-62C9-442B-BA8D-EB8C8482FA84}" destId="{4FB52A48-68F6-4E6E-8F76-2177D5DDB2F4}" srcOrd="0" destOrd="0" parTransId="{630D0423-31AA-4687-A9AA-46CE37C93E01}" sibTransId="{174570B6-DA85-445E-8F4C-29B3394B7DD6}"/>
    <dgm:cxn modelId="{5AB1AC8A-E9D1-4386-B1A5-D61053C64991}" srcId="{631ACD09-470D-47E8-B5DE-7E8A8EF3D000}" destId="{3D12C332-92ED-454C-963A-5A65F08E9D28}" srcOrd="2" destOrd="0" parTransId="{F1B85AE1-EAAC-44CE-8BCD-5DB4F795807A}" sibTransId="{5A172640-083C-4584-B45F-ACD4AEE46A4E}"/>
    <dgm:cxn modelId="{EDF69E8F-3762-43B2-B861-2E8A32F30C88}" srcId="{631ACD09-470D-47E8-B5DE-7E8A8EF3D000}" destId="{C9FB4129-A033-41A4-BE09-F55BEB25A71B}" srcOrd="3" destOrd="0" parTransId="{4136DD50-9654-4025-A636-A000A39DEDC8}" sibTransId="{CD344025-80D8-4038-B83E-263408C08E46}"/>
    <dgm:cxn modelId="{ED18B095-EB36-4A6D-ACEC-D7D0B6290702}" srcId="{E8710169-2604-404E-8F6B-85B6C580FB81}" destId="{CA012F05-E543-4BEA-8655-9BF72FBADAE0}" srcOrd="0" destOrd="0" parTransId="{65F3CF49-C2A9-4F17-9B2A-80B12D6A428E}" sibTransId="{3CED9333-10AC-4797-8252-893D4FCA09BA}"/>
    <dgm:cxn modelId="{A075679D-E62F-4DEA-9F3A-9D36ECC38E31}" srcId="{631ACD09-470D-47E8-B5DE-7E8A8EF3D000}" destId="{CA2C1EC2-62C9-442B-BA8D-EB8C8482FA84}" srcOrd="6" destOrd="0" parTransId="{11579CC8-B38B-4328-B06E-A80CCA44D0F2}" sibTransId="{51C8B0A5-2345-4043-BBF1-C54A87FB3D7D}"/>
    <dgm:cxn modelId="{6C8737A9-8F2A-4FBD-AB68-0D2D30DD4CF6}" type="presOf" srcId="{F4C31C43-736F-4F6F-8FF5-8B4545D79F73}" destId="{D6BA765F-7E7F-4EC7-B0D8-FF1A6B849033}" srcOrd="0" destOrd="0" presId="urn:microsoft.com/office/officeart/2005/8/layout/vList5"/>
    <dgm:cxn modelId="{6C3332B6-6BCB-40BA-B2AC-8112E28A1AD3}" srcId="{3D12C332-92ED-454C-963A-5A65F08E9D28}" destId="{21F85BC4-4AF7-463C-86AE-AD0CE0C776CF}" srcOrd="0" destOrd="0" parTransId="{D0D46D2E-6E8D-400F-807B-69D04E75CA5F}" sibTransId="{768D2B1F-4A64-4B7D-9295-0269CDC5AD37}"/>
    <dgm:cxn modelId="{372A3AC2-6C37-4995-8CD2-C93667622B13}" type="presOf" srcId="{C9FB4129-A033-41A4-BE09-F55BEB25A71B}" destId="{BF4A18B5-5079-4D9A-BC83-51345588BA54}" srcOrd="0" destOrd="0" presId="urn:microsoft.com/office/officeart/2005/8/layout/vList5"/>
    <dgm:cxn modelId="{34E821D3-C3B5-41B5-940F-0EBA3E4C1118}" srcId="{F4C31C43-736F-4F6F-8FF5-8B4545D79F73}" destId="{5A1CC157-B497-4196-AC7B-54491999AC09}" srcOrd="0" destOrd="0" parTransId="{FBD4E116-DA6F-41A7-B769-58C986569EB1}" sibTransId="{58EFC774-CA24-4901-9298-B11CC0657E85}"/>
    <dgm:cxn modelId="{01DA58E9-7310-4565-8946-FFB81E97F0E6}" type="presOf" srcId="{3D12C332-92ED-454C-963A-5A65F08E9D28}" destId="{202AD77A-5906-45E5-9C5B-42C5CB53E823}" srcOrd="0" destOrd="0" presId="urn:microsoft.com/office/officeart/2005/8/layout/vList5"/>
    <dgm:cxn modelId="{004A8BEC-1381-48AA-AB57-6A192089B673}" srcId="{631ACD09-470D-47E8-B5DE-7E8A8EF3D000}" destId="{3740AD96-E226-4DEA-BB0C-564AF3196D10}" srcOrd="0" destOrd="0" parTransId="{86D7A2F4-36CE-4F27-BCD7-61D7DF1D6D36}" sibTransId="{079FB6CE-A3C9-46E2-9381-223DEE0A9FA8}"/>
    <dgm:cxn modelId="{ECCE64F0-4C48-4595-A54D-C6BE5A324E49}" srcId="{2DD21627-9B99-40C3-B84B-3AF1C296E4EB}" destId="{BFE25CB2-9A10-47E8-A184-3E6886DDE5DE}" srcOrd="0" destOrd="0" parTransId="{B30EAC32-F6DF-4D2D-B291-0F3196BCAAFE}" sibTransId="{7EA9E581-9391-4758-ACEE-256C200FBB1B}"/>
    <dgm:cxn modelId="{1F9DF4F0-734A-42B9-946E-D6CD29730813}" type="presParOf" srcId="{42E714AD-A827-4B5B-94CA-9AA59C51B464}" destId="{ACCC316E-8A80-49D0-9C77-C4225020CD31}" srcOrd="0" destOrd="0" presId="urn:microsoft.com/office/officeart/2005/8/layout/vList5"/>
    <dgm:cxn modelId="{388A6016-E640-49B4-9511-8C59BAA5686D}" type="presParOf" srcId="{ACCC316E-8A80-49D0-9C77-C4225020CD31}" destId="{A18E106D-2293-4240-8BE3-1850DBF952B4}" srcOrd="0" destOrd="0" presId="urn:microsoft.com/office/officeart/2005/8/layout/vList5"/>
    <dgm:cxn modelId="{68F86F85-21AB-4562-B46D-A1B551EBC71E}" type="presParOf" srcId="{42E714AD-A827-4B5B-94CA-9AA59C51B464}" destId="{7F7BB4C6-C335-456A-9193-D99A92C66AD4}" srcOrd="1" destOrd="0" presId="urn:microsoft.com/office/officeart/2005/8/layout/vList5"/>
    <dgm:cxn modelId="{3DD6B669-A9AA-43E9-8121-4FAEBBFFDB25}" type="presParOf" srcId="{42E714AD-A827-4B5B-94CA-9AA59C51B464}" destId="{48BEA4E5-0F3A-4462-8F85-360A88DB6FA1}" srcOrd="2" destOrd="0" presId="urn:microsoft.com/office/officeart/2005/8/layout/vList5"/>
    <dgm:cxn modelId="{F08DF6D5-9AA3-4BBB-BE29-9CF02EA6ACD1}" type="presParOf" srcId="{48BEA4E5-0F3A-4462-8F85-360A88DB6FA1}" destId="{7E8B640F-357E-45CF-98DF-5321DD32E915}" srcOrd="0" destOrd="0" presId="urn:microsoft.com/office/officeart/2005/8/layout/vList5"/>
    <dgm:cxn modelId="{D0951F6F-B1A5-44FB-AFB4-B8E4305BDE73}" type="presParOf" srcId="{42E714AD-A827-4B5B-94CA-9AA59C51B464}" destId="{F49DF7C4-6573-4F04-9020-B8A292E2AF03}" srcOrd="3" destOrd="0" presId="urn:microsoft.com/office/officeart/2005/8/layout/vList5"/>
    <dgm:cxn modelId="{6E3BEED1-78A0-4E1C-8796-222FB48B7D61}" type="presParOf" srcId="{42E714AD-A827-4B5B-94CA-9AA59C51B464}" destId="{FB6381BF-4F69-4C2E-A7CF-A8A54D9E775C}" srcOrd="4" destOrd="0" presId="urn:microsoft.com/office/officeart/2005/8/layout/vList5"/>
    <dgm:cxn modelId="{5ED399B2-EDFA-42EA-A7DD-28F579A561A1}" type="presParOf" srcId="{FB6381BF-4F69-4C2E-A7CF-A8A54D9E775C}" destId="{202AD77A-5906-45E5-9C5B-42C5CB53E823}" srcOrd="0" destOrd="0" presId="urn:microsoft.com/office/officeart/2005/8/layout/vList5"/>
    <dgm:cxn modelId="{DBB403FB-DFA9-4222-8A88-F4EED84F6749}" type="presParOf" srcId="{FB6381BF-4F69-4C2E-A7CF-A8A54D9E775C}" destId="{4FCF216B-2F1D-4A65-BA49-F326FC95C805}" srcOrd="1" destOrd="0" presId="urn:microsoft.com/office/officeart/2005/8/layout/vList5"/>
    <dgm:cxn modelId="{C5D490D6-2DBE-421D-8C0E-F2ACB12D5D77}" type="presParOf" srcId="{42E714AD-A827-4B5B-94CA-9AA59C51B464}" destId="{C2429276-3864-4A67-BBDF-1A78D797C1D7}" srcOrd="5" destOrd="0" presId="urn:microsoft.com/office/officeart/2005/8/layout/vList5"/>
    <dgm:cxn modelId="{06CDC282-105D-4468-8CAB-41D2894BA8F6}" type="presParOf" srcId="{42E714AD-A827-4B5B-94CA-9AA59C51B464}" destId="{2A6FE7F5-F8CC-4FCE-B20A-358DE2275CFE}" srcOrd="6" destOrd="0" presId="urn:microsoft.com/office/officeart/2005/8/layout/vList5"/>
    <dgm:cxn modelId="{79D82DD5-31DC-4154-B2A7-FE8B0219114C}" type="presParOf" srcId="{2A6FE7F5-F8CC-4FCE-B20A-358DE2275CFE}" destId="{BF4A18B5-5079-4D9A-BC83-51345588BA54}" srcOrd="0" destOrd="0" presId="urn:microsoft.com/office/officeart/2005/8/layout/vList5"/>
    <dgm:cxn modelId="{8689CA91-0E38-41AE-8C33-ACFCF3552D73}" type="presParOf" srcId="{42E714AD-A827-4B5B-94CA-9AA59C51B464}" destId="{3B521E92-AE9B-4320-93BC-431ED8B165E6}" srcOrd="7" destOrd="0" presId="urn:microsoft.com/office/officeart/2005/8/layout/vList5"/>
    <dgm:cxn modelId="{6C6BC7CB-8EA3-4CA5-8D95-968BD823D641}" type="presParOf" srcId="{42E714AD-A827-4B5B-94CA-9AA59C51B464}" destId="{767B0D3B-4EFB-402C-AB72-93B1B2AE24B9}" srcOrd="8" destOrd="0" presId="urn:microsoft.com/office/officeart/2005/8/layout/vList5"/>
    <dgm:cxn modelId="{2EF154D1-3A20-4470-B954-9D0771F704A4}" type="presParOf" srcId="{767B0D3B-4EFB-402C-AB72-93B1B2AE24B9}" destId="{65000940-9C8F-4CCE-AEF1-AF55555700F4}" srcOrd="0" destOrd="0" presId="urn:microsoft.com/office/officeart/2005/8/layout/vList5"/>
    <dgm:cxn modelId="{AE55896A-4A6E-4337-ACEE-88CD699E8176}" type="presParOf" srcId="{767B0D3B-4EFB-402C-AB72-93B1B2AE24B9}" destId="{143F658E-C390-410D-BCF6-96B0ADD13734}" srcOrd="1" destOrd="0" presId="urn:microsoft.com/office/officeart/2005/8/layout/vList5"/>
    <dgm:cxn modelId="{D8A685BE-C3C9-43D9-8037-AC08BAC9D536}" type="presParOf" srcId="{42E714AD-A827-4B5B-94CA-9AA59C51B464}" destId="{88C1E650-E7D5-4114-ACEA-5C5F2DFF67AC}" srcOrd="9" destOrd="0" presId="urn:microsoft.com/office/officeart/2005/8/layout/vList5"/>
    <dgm:cxn modelId="{518A8A44-5B2C-4952-9999-BBE9747DD9E8}" type="presParOf" srcId="{42E714AD-A827-4B5B-94CA-9AA59C51B464}" destId="{8FB78686-2B15-4FF2-A753-A62174ED5F67}" srcOrd="10" destOrd="0" presId="urn:microsoft.com/office/officeart/2005/8/layout/vList5"/>
    <dgm:cxn modelId="{8C25204D-55DA-470D-89A4-82B8C9674A58}" type="presParOf" srcId="{8FB78686-2B15-4FF2-A753-A62174ED5F67}" destId="{D6BA765F-7E7F-4EC7-B0D8-FF1A6B849033}" srcOrd="0" destOrd="0" presId="urn:microsoft.com/office/officeart/2005/8/layout/vList5"/>
    <dgm:cxn modelId="{B6D85A9B-8602-4C35-AAD8-89222EE39E6A}" type="presParOf" srcId="{8FB78686-2B15-4FF2-A753-A62174ED5F67}" destId="{03841E94-0195-4CE2-BD1E-04B59D1804A4}" srcOrd="1" destOrd="0" presId="urn:microsoft.com/office/officeart/2005/8/layout/vList5"/>
    <dgm:cxn modelId="{FE3D7E25-AB00-4AD9-BC63-C8377DEA5993}" type="presParOf" srcId="{42E714AD-A827-4B5B-94CA-9AA59C51B464}" destId="{A4BFC1A3-DF71-427B-BA47-E75B4FE7661C}" srcOrd="11" destOrd="0" presId="urn:microsoft.com/office/officeart/2005/8/layout/vList5"/>
    <dgm:cxn modelId="{FEE2D1AD-545D-456E-99BC-C10A39232F3A}" type="presParOf" srcId="{42E714AD-A827-4B5B-94CA-9AA59C51B464}" destId="{C18EB06D-1F51-40C4-9C63-CC67EC70BF0A}" srcOrd="12" destOrd="0" presId="urn:microsoft.com/office/officeart/2005/8/layout/vList5"/>
    <dgm:cxn modelId="{CA11AA99-C134-46E0-8DF2-0F5461C62E58}" type="presParOf" srcId="{C18EB06D-1F51-40C4-9C63-CC67EC70BF0A}" destId="{A7918727-9FC4-4A77-B48B-040247DE95F2}" srcOrd="0" destOrd="0" presId="urn:microsoft.com/office/officeart/2005/8/layout/vList5"/>
    <dgm:cxn modelId="{D84DC825-89F9-4470-8F48-17C8D8F23888}" type="presParOf" srcId="{C18EB06D-1F51-40C4-9C63-CC67EC70BF0A}" destId="{0F6013E0-20BF-4C42-87DB-B896B84672F6}" srcOrd="1" destOrd="0" presId="urn:microsoft.com/office/officeart/2005/8/layout/vList5"/>
    <dgm:cxn modelId="{9EF54542-BA4F-4040-BF29-DD0C7CA2B806}" type="presParOf" srcId="{42E714AD-A827-4B5B-94CA-9AA59C51B464}" destId="{B777CFE3-CA21-4053-8335-FD5FDFEB7C1B}" srcOrd="13" destOrd="0" presId="urn:microsoft.com/office/officeart/2005/8/layout/vList5"/>
    <dgm:cxn modelId="{5EE46563-785A-4194-B4A8-DDD8011B99F4}" type="presParOf" srcId="{42E714AD-A827-4B5B-94CA-9AA59C51B464}" destId="{EFF332D2-8108-4CFD-9201-B2B84DEE4804}" srcOrd="14" destOrd="0" presId="urn:microsoft.com/office/officeart/2005/8/layout/vList5"/>
    <dgm:cxn modelId="{C3E23EAD-5CA9-47CC-AA1C-97AC43FD3513}" type="presParOf" srcId="{EFF332D2-8108-4CFD-9201-B2B84DEE4804}" destId="{82F4CD56-ACD5-4591-9A22-07FCE5E00451}" srcOrd="0" destOrd="0" presId="urn:microsoft.com/office/officeart/2005/8/layout/vList5"/>
    <dgm:cxn modelId="{63FC32EB-8045-48A8-AEA0-34AB1FC646CE}" type="presParOf" srcId="{EFF332D2-8108-4CFD-9201-B2B84DEE4804}" destId="{C517C2F3-C043-45B6-9F79-C27F36CDB58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4AE61D-1912-4384-BFB1-8ED071B2EE9B}"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CD2AF189-B11F-45D6-A5E7-BBCF0713F379}">
      <dgm:prSet/>
      <dgm:spPr/>
      <dgm:t>
        <a:bodyPr/>
        <a:lstStyle/>
        <a:p>
          <a:r>
            <a:rPr lang="en-US" dirty="0"/>
            <a:t>Traditional Hourly Billing—to be paid by client each month</a:t>
          </a:r>
        </a:p>
      </dgm:t>
    </dgm:pt>
    <dgm:pt modelId="{B5487790-76BB-46AA-89C1-70791FA17E31}" type="parTrans" cxnId="{67353BA1-7372-4E19-9107-9D53DCDDF3B6}">
      <dgm:prSet/>
      <dgm:spPr/>
      <dgm:t>
        <a:bodyPr/>
        <a:lstStyle/>
        <a:p>
          <a:endParaRPr lang="en-US"/>
        </a:p>
      </dgm:t>
    </dgm:pt>
    <dgm:pt modelId="{403A6F38-00DA-42DD-A2E3-788A1A742906}" type="sibTrans" cxnId="{67353BA1-7372-4E19-9107-9D53DCDDF3B6}">
      <dgm:prSet/>
      <dgm:spPr/>
      <dgm:t>
        <a:bodyPr/>
        <a:lstStyle/>
        <a:p>
          <a:endParaRPr lang="en-US"/>
        </a:p>
      </dgm:t>
    </dgm:pt>
    <dgm:pt modelId="{18809D01-B421-4465-A98E-C95C40245FA0}">
      <dgm:prSet/>
      <dgm:spPr/>
      <dgm:t>
        <a:bodyPr/>
        <a:lstStyle/>
        <a:p>
          <a:r>
            <a:rPr lang="en-US" dirty="0"/>
            <a:t>$100 per hour x 5 hours work in a month = $500 (Attorney’s fees)</a:t>
          </a:r>
        </a:p>
      </dgm:t>
    </dgm:pt>
    <dgm:pt modelId="{3FD6BF3A-21F6-4919-9554-A301C1151F0E}" type="parTrans" cxnId="{99B47A0D-BDC1-47FE-80A8-633521778252}">
      <dgm:prSet/>
      <dgm:spPr/>
      <dgm:t>
        <a:bodyPr/>
        <a:lstStyle/>
        <a:p>
          <a:endParaRPr lang="en-US"/>
        </a:p>
      </dgm:t>
    </dgm:pt>
    <dgm:pt modelId="{40758E32-78CB-49A0-816B-F8E83C9377E6}" type="sibTrans" cxnId="{99B47A0D-BDC1-47FE-80A8-633521778252}">
      <dgm:prSet/>
      <dgm:spPr/>
      <dgm:t>
        <a:bodyPr/>
        <a:lstStyle/>
        <a:p>
          <a:endParaRPr lang="en-US"/>
        </a:p>
      </dgm:t>
    </dgm:pt>
    <dgm:pt modelId="{4204083E-0C21-4335-9AB0-53165DD097A1}">
      <dgm:prSet/>
      <dgm:spPr/>
      <dgm:t>
        <a:bodyPr/>
        <a:lstStyle/>
        <a:p>
          <a:r>
            <a:rPr lang="en-US" dirty="0"/>
            <a:t>PLUS</a:t>
          </a:r>
        </a:p>
      </dgm:t>
    </dgm:pt>
    <dgm:pt modelId="{764D137E-37A7-4C3D-89BC-0EF3FD7C98C7}" type="parTrans" cxnId="{DDBC7970-3499-4F67-8EDF-8FE5A8BFE918}">
      <dgm:prSet/>
      <dgm:spPr/>
      <dgm:t>
        <a:bodyPr/>
        <a:lstStyle/>
        <a:p>
          <a:endParaRPr lang="en-US"/>
        </a:p>
      </dgm:t>
    </dgm:pt>
    <dgm:pt modelId="{F139B9B2-944C-4BE2-956A-0688F11E9F7B}" type="sibTrans" cxnId="{DDBC7970-3499-4F67-8EDF-8FE5A8BFE918}">
      <dgm:prSet/>
      <dgm:spPr/>
      <dgm:t>
        <a:bodyPr/>
        <a:lstStyle/>
        <a:p>
          <a:endParaRPr lang="en-US"/>
        </a:p>
      </dgm:t>
    </dgm:pt>
    <dgm:pt modelId="{CB1E3865-0624-41D0-B7D3-46CB5995EE9A}">
      <dgm:prSet/>
      <dgm:spPr/>
      <dgm:t>
        <a:bodyPr/>
        <a:lstStyle/>
        <a:p>
          <a:r>
            <a:rPr lang="en-US" dirty="0"/>
            <a:t>$200 check from attorney to land surveyor to work on case</a:t>
          </a:r>
        </a:p>
      </dgm:t>
    </dgm:pt>
    <dgm:pt modelId="{1B7191F4-A930-4625-B2A9-38BAC11396BC}" type="parTrans" cxnId="{827317FA-99F7-49D4-A6D7-1156A769F588}">
      <dgm:prSet/>
      <dgm:spPr/>
      <dgm:t>
        <a:bodyPr/>
        <a:lstStyle/>
        <a:p>
          <a:endParaRPr lang="en-US"/>
        </a:p>
      </dgm:t>
    </dgm:pt>
    <dgm:pt modelId="{B2DAA6B0-84B9-4B18-B893-BEEC7BDCAD9C}" type="sibTrans" cxnId="{827317FA-99F7-49D4-A6D7-1156A769F588}">
      <dgm:prSet/>
      <dgm:spPr/>
      <dgm:t>
        <a:bodyPr/>
        <a:lstStyle/>
        <a:p>
          <a:endParaRPr lang="en-US"/>
        </a:p>
      </dgm:t>
    </dgm:pt>
    <dgm:pt modelId="{2586BD8A-DAE1-41BB-9E5A-A6D7E6687DDF}">
      <dgm:prSet/>
      <dgm:spPr/>
      <dgm:t>
        <a:bodyPr/>
        <a:lstStyle/>
        <a:p>
          <a:r>
            <a:rPr lang="en-US" dirty="0"/>
            <a:t>EQUALS</a:t>
          </a:r>
        </a:p>
      </dgm:t>
    </dgm:pt>
    <dgm:pt modelId="{A399DDA4-50F4-4CD5-ACF6-E88E2C77F1B7}" type="parTrans" cxnId="{9301CB88-FE90-4169-8486-4B5F8404D765}">
      <dgm:prSet/>
      <dgm:spPr/>
      <dgm:t>
        <a:bodyPr/>
        <a:lstStyle/>
        <a:p>
          <a:endParaRPr lang="en-US"/>
        </a:p>
      </dgm:t>
    </dgm:pt>
    <dgm:pt modelId="{6163C9CE-CE71-49CD-BAF4-750D148E4ECA}" type="sibTrans" cxnId="{9301CB88-FE90-4169-8486-4B5F8404D765}">
      <dgm:prSet/>
      <dgm:spPr/>
      <dgm:t>
        <a:bodyPr/>
        <a:lstStyle/>
        <a:p>
          <a:endParaRPr lang="en-US"/>
        </a:p>
      </dgm:t>
    </dgm:pt>
    <dgm:pt modelId="{B8725633-2134-4465-B254-7C81E9FDB633}">
      <dgm:prSet/>
      <dgm:spPr/>
      <dgm:t>
        <a:bodyPr/>
        <a:lstStyle/>
        <a:p>
          <a:r>
            <a:rPr lang="en-US" dirty="0"/>
            <a:t>$700 total bill for the monthly billing cycle</a:t>
          </a:r>
        </a:p>
      </dgm:t>
    </dgm:pt>
    <dgm:pt modelId="{B99101F3-1313-4052-A65D-AA5DBDEB36A3}" type="parTrans" cxnId="{88CFF1ED-5E50-44BC-9959-72B8259839C5}">
      <dgm:prSet/>
      <dgm:spPr/>
      <dgm:t>
        <a:bodyPr/>
        <a:lstStyle/>
        <a:p>
          <a:endParaRPr lang="en-US"/>
        </a:p>
      </dgm:t>
    </dgm:pt>
    <dgm:pt modelId="{1EDB19BB-4C86-4F85-AD4C-B93A919A8E43}" type="sibTrans" cxnId="{88CFF1ED-5E50-44BC-9959-72B8259839C5}">
      <dgm:prSet/>
      <dgm:spPr/>
      <dgm:t>
        <a:bodyPr/>
        <a:lstStyle/>
        <a:p>
          <a:endParaRPr lang="en-US"/>
        </a:p>
      </dgm:t>
    </dgm:pt>
    <dgm:pt modelId="{6D5467C6-19BD-4145-8F5A-223F5A5F9F5D}">
      <dgm:prSet/>
      <dgm:spPr/>
      <dgm:t>
        <a:bodyPr/>
        <a:lstStyle/>
        <a:p>
          <a:r>
            <a:rPr lang="en-US" dirty="0"/>
            <a:t>$500 attorney fees + $200 expenses = $700</a:t>
          </a:r>
        </a:p>
      </dgm:t>
    </dgm:pt>
    <dgm:pt modelId="{5986A74B-56FA-41DD-B60C-B5890D37A14A}" type="parTrans" cxnId="{F897B645-EA07-478E-B5AC-8F23363F884E}">
      <dgm:prSet/>
      <dgm:spPr/>
      <dgm:t>
        <a:bodyPr/>
        <a:lstStyle/>
        <a:p>
          <a:endParaRPr lang="en-US"/>
        </a:p>
      </dgm:t>
    </dgm:pt>
    <dgm:pt modelId="{19C18DFA-0850-4420-8B89-194F3E7EBAA1}" type="sibTrans" cxnId="{F897B645-EA07-478E-B5AC-8F23363F884E}">
      <dgm:prSet/>
      <dgm:spPr/>
      <dgm:t>
        <a:bodyPr/>
        <a:lstStyle/>
        <a:p>
          <a:endParaRPr lang="en-US"/>
        </a:p>
      </dgm:t>
    </dgm:pt>
    <dgm:pt modelId="{9935CB65-BFDF-48D3-AE68-7378CD8E7C61}">
      <dgm:prSet/>
      <dgm:spPr/>
      <dgm:t>
        <a:bodyPr/>
        <a:lstStyle/>
        <a:p>
          <a:r>
            <a:rPr lang="en-US" dirty="0"/>
            <a:t>Billed monthly and must be paid monthly</a:t>
          </a:r>
        </a:p>
      </dgm:t>
    </dgm:pt>
    <dgm:pt modelId="{15D4D645-D39B-44A3-BE76-40A5704E86C7}" type="parTrans" cxnId="{F486A599-3EBF-4F94-A61D-94A749510D97}">
      <dgm:prSet/>
      <dgm:spPr/>
      <dgm:t>
        <a:bodyPr/>
        <a:lstStyle/>
        <a:p>
          <a:endParaRPr lang="en-US"/>
        </a:p>
      </dgm:t>
    </dgm:pt>
    <dgm:pt modelId="{6C55F3EF-086B-44BE-B818-D7755F5E227D}" type="sibTrans" cxnId="{F486A599-3EBF-4F94-A61D-94A749510D97}">
      <dgm:prSet/>
      <dgm:spPr/>
      <dgm:t>
        <a:bodyPr/>
        <a:lstStyle/>
        <a:p>
          <a:endParaRPr lang="en-US"/>
        </a:p>
      </dgm:t>
    </dgm:pt>
    <dgm:pt modelId="{7B595D2C-6DD1-4074-A63A-CBB36E7F672B}">
      <dgm:prSet/>
      <dgm:spPr/>
      <dgm:t>
        <a:bodyPr/>
        <a:lstStyle/>
        <a:p>
          <a:r>
            <a:rPr lang="en-US" dirty="0"/>
            <a:t>Contingent Fee Billing--paid at end of case when resolved</a:t>
          </a:r>
        </a:p>
      </dgm:t>
    </dgm:pt>
    <dgm:pt modelId="{E27C1748-3224-48D7-9C61-E21E0D8E218B}" type="parTrans" cxnId="{751E9398-B460-4C6C-B679-B2C30619FBC5}">
      <dgm:prSet/>
      <dgm:spPr/>
      <dgm:t>
        <a:bodyPr/>
        <a:lstStyle/>
        <a:p>
          <a:endParaRPr lang="en-US"/>
        </a:p>
      </dgm:t>
    </dgm:pt>
    <dgm:pt modelId="{41771023-8996-4D59-A02D-80985225C8FE}" type="sibTrans" cxnId="{751E9398-B460-4C6C-B679-B2C30619FBC5}">
      <dgm:prSet/>
      <dgm:spPr/>
      <dgm:t>
        <a:bodyPr/>
        <a:lstStyle/>
        <a:p>
          <a:endParaRPr lang="en-US"/>
        </a:p>
      </dgm:t>
    </dgm:pt>
    <dgm:pt modelId="{C998C0BD-7D4E-41B8-B949-7C36BCABC7DB}">
      <dgm:prSet/>
      <dgm:spPr/>
      <dgm:t>
        <a:bodyPr/>
        <a:lstStyle/>
        <a:p>
          <a:r>
            <a:rPr lang="en-US" dirty="0"/>
            <a:t>Attorney Fees are a percentage of total recovery obtained AND unlike traditional hourly billing, YOU DO NOT OWE ANY ATTORNEY FEES UNLESS YOU RECOVER MONEY</a:t>
          </a:r>
        </a:p>
      </dgm:t>
    </dgm:pt>
    <dgm:pt modelId="{7028CDB8-28C2-407B-95B3-5C7073B5E72E}" type="parTrans" cxnId="{944836CD-912D-4A34-B27D-93C2B2F123A3}">
      <dgm:prSet/>
      <dgm:spPr/>
      <dgm:t>
        <a:bodyPr/>
        <a:lstStyle/>
        <a:p>
          <a:endParaRPr lang="en-US"/>
        </a:p>
      </dgm:t>
    </dgm:pt>
    <dgm:pt modelId="{D19AF855-53C3-44E7-9CAF-7AF5A61C5470}" type="sibTrans" cxnId="{944836CD-912D-4A34-B27D-93C2B2F123A3}">
      <dgm:prSet/>
      <dgm:spPr/>
      <dgm:t>
        <a:bodyPr/>
        <a:lstStyle/>
        <a:p>
          <a:endParaRPr lang="en-US"/>
        </a:p>
      </dgm:t>
    </dgm:pt>
    <dgm:pt modelId="{D8B38679-E219-4E00-AAAE-B2BBAC78F151}">
      <dgm:prSet/>
      <dgm:spPr/>
      <dgm:t>
        <a:bodyPr/>
        <a:lstStyle/>
        <a:p>
          <a:r>
            <a:rPr lang="en-US" dirty="0"/>
            <a:t>Costs are the actual costs for expert fees, medical records fees, photo processing, etc.</a:t>
          </a:r>
        </a:p>
      </dgm:t>
    </dgm:pt>
    <dgm:pt modelId="{869A2EB3-E042-4EB8-9375-90B48673B64E}" type="parTrans" cxnId="{D20B0287-DEC3-4289-87F6-05F8015D8EED}">
      <dgm:prSet/>
      <dgm:spPr/>
      <dgm:t>
        <a:bodyPr/>
        <a:lstStyle/>
        <a:p>
          <a:endParaRPr lang="en-US"/>
        </a:p>
      </dgm:t>
    </dgm:pt>
    <dgm:pt modelId="{02872D96-49E8-4745-BC8A-7B3E6A2D9798}" type="sibTrans" cxnId="{D20B0287-DEC3-4289-87F6-05F8015D8EED}">
      <dgm:prSet/>
      <dgm:spPr/>
      <dgm:t>
        <a:bodyPr/>
        <a:lstStyle/>
        <a:p>
          <a:endParaRPr lang="en-US"/>
        </a:p>
      </dgm:t>
    </dgm:pt>
    <dgm:pt modelId="{69DD3A02-C616-41E4-ADAA-B03CB86898E9}" type="pres">
      <dgm:prSet presAssocID="{BC4AE61D-1912-4384-BFB1-8ED071B2EE9B}" presName="linear" presStyleCnt="0">
        <dgm:presLayoutVars>
          <dgm:dir/>
          <dgm:animLvl val="lvl"/>
          <dgm:resizeHandles val="exact"/>
        </dgm:presLayoutVars>
      </dgm:prSet>
      <dgm:spPr/>
    </dgm:pt>
    <dgm:pt modelId="{E7D5418A-1E72-42E5-AC16-82C1A8D4D91B}" type="pres">
      <dgm:prSet presAssocID="{CD2AF189-B11F-45D6-A5E7-BBCF0713F379}" presName="parentLin" presStyleCnt="0"/>
      <dgm:spPr/>
    </dgm:pt>
    <dgm:pt modelId="{2A6A377D-9C37-40CC-BDAB-CA10EFFD9A93}" type="pres">
      <dgm:prSet presAssocID="{CD2AF189-B11F-45D6-A5E7-BBCF0713F379}" presName="parentLeftMargin" presStyleLbl="node1" presStyleIdx="0" presStyleCnt="2"/>
      <dgm:spPr/>
    </dgm:pt>
    <dgm:pt modelId="{C45C6647-DD30-4F12-BFF1-E644B24125ED}" type="pres">
      <dgm:prSet presAssocID="{CD2AF189-B11F-45D6-A5E7-BBCF0713F379}" presName="parentText" presStyleLbl="node1" presStyleIdx="0" presStyleCnt="2">
        <dgm:presLayoutVars>
          <dgm:chMax val="0"/>
          <dgm:bulletEnabled val="1"/>
        </dgm:presLayoutVars>
      </dgm:prSet>
      <dgm:spPr/>
    </dgm:pt>
    <dgm:pt modelId="{0D7E63FB-672B-46E9-B684-290FAB6BADEF}" type="pres">
      <dgm:prSet presAssocID="{CD2AF189-B11F-45D6-A5E7-BBCF0713F379}" presName="negativeSpace" presStyleCnt="0"/>
      <dgm:spPr/>
    </dgm:pt>
    <dgm:pt modelId="{4ACEBBAD-051E-41EA-B761-3CF4C6D84476}" type="pres">
      <dgm:prSet presAssocID="{CD2AF189-B11F-45D6-A5E7-BBCF0713F379}" presName="childText" presStyleLbl="conFgAcc1" presStyleIdx="0" presStyleCnt="2">
        <dgm:presLayoutVars>
          <dgm:bulletEnabled val="1"/>
        </dgm:presLayoutVars>
      </dgm:prSet>
      <dgm:spPr/>
    </dgm:pt>
    <dgm:pt modelId="{8F08E622-86D7-43E2-B326-CD95F429C2A7}" type="pres">
      <dgm:prSet presAssocID="{403A6F38-00DA-42DD-A2E3-788A1A742906}" presName="spaceBetweenRectangles" presStyleCnt="0"/>
      <dgm:spPr/>
    </dgm:pt>
    <dgm:pt modelId="{CAF12BEF-2681-46CC-9DFE-62ADBBDE2B34}" type="pres">
      <dgm:prSet presAssocID="{7B595D2C-6DD1-4074-A63A-CBB36E7F672B}" presName="parentLin" presStyleCnt="0"/>
      <dgm:spPr/>
    </dgm:pt>
    <dgm:pt modelId="{D7847AB0-995A-4302-BE91-CEE0FE836A22}" type="pres">
      <dgm:prSet presAssocID="{7B595D2C-6DD1-4074-A63A-CBB36E7F672B}" presName="parentLeftMargin" presStyleLbl="node1" presStyleIdx="0" presStyleCnt="2"/>
      <dgm:spPr/>
    </dgm:pt>
    <dgm:pt modelId="{4A55F977-9319-4631-AB23-ADA0351E791B}" type="pres">
      <dgm:prSet presAssocID="{7B595D2C-6DD1-4074-A63A-CBB36E7F672B}" presName="parentText" presStyleLbl="node1" presStyleIdx="1" presStyleCnt="2">
        <dgm:presLayoutVars>
          <dgm:chMax val="0"/>
          <dgm:bulletEnabled val="1"/>
        </dgm:presLayoutVars>
      </dgm:prSet>
      <dgm:spPr/>
    </dgm:pt>
    <dgm:pt modelId="{4DF9320A-F4A0-41D6-BDB3-169A5ED7BA8B}" type="pres">
      <dgm:prSet presAssocID="{7B595D2C-6DD1-4074-A63A-CBB36E7F672B}" presName="negativeSpace" presStyleCnt="0"/>
      <dgm:spPr/>
    </dgm:pt>
    <dgm:pt modelId="{671EFF7D-A462-4C75-A7AA-0390BD2A5060}" type="pres">
      <dgm:prSet presAssocID="{7B595D2C-6DD1-4074-A63A-CBB36E7F672B}" presName="childText" presStyleLbl="conFgAcc1" presStyleIdx="1" presStyleCnt="2">
        <dgm:presLayoutVars>
          <dgm:bulletEnabled val="1"/>
        </dgm:presLayoutVars>
      </dgm:prSet>
      <dgm:spPr/>
    </dgm:pt>
  </dgm:ptLst>
  <dgm:cxnLst>
    <dgm:cxn modelId="{99B47A0D-BDC1-47FE-80A8-633521778252}" srcId="{CD2AF189-B11F-45D6-A5E7-BBCF0713F379}" destId="{18809D01-B421-4465-A98E-C95C40245FA0}" srcOrd="0" destOrd="0" parTransId="{3FD6BF3A-21F6-4919-9554-A301C1151F0E}" sibTransId="{40758E32-78CB-49A0-816B-F8E83C9377E6}"/>
    <dgm:cxn modelId="{3D4C0931-8910-4112-B096-9EFB65B64244}" type="presOf" srcId="{4204083E-0C21-4335-9AB0-53165DD097A1}" destId="{4ACEBBAD-051E-41EA-B761-3CF4C6D84476}" srcOrd="0" destOrd="1" presId="urn:microsoft.com/office/officeart/2005/8/layout/list1"/>
    <dgm:cxn modelId="{312BC833-990D-4D68-A84C-8DA70DF3C4A3}" type="presOf" srcId="{6D5467C6-19BD-4145-8F5A-223F5A5F9F5D}" destId="{4ACEBBAD-051E-41EA-B761-3CF4C6D84476}" srcOrd="0" destOrd="5" presId="urn:microsoft.com/office/officeart/2005/8/layout/list1"/>
    <dgm:cxn modelId="{F8F3C63B-D1AF-4E84-A2F2-88F9FE4C2AFD}" type="presOf" srcId="{18809D01-B421-4465-A98E-C95C40245FA0}" destId="{4ACEBBAD-051E-41EA-B761-3CF4C6D84476}" srcOrd="0" destOrd="0" presId="urn:microsoft.com/office/officeart/2005/8/layout/list1"/>
    <dgm:cxn modelId="{F897B645-EA07-478E-B5AC-8F23363F884E}" srcId="{B8725633-2134-4465-B254-7C81E9FDB633}" destId="{6D5467C6-19BD-4145-8F5A-223F5A5F9F5D}" srcOrd="0" destOrd="0" parTransId="{5986A74B-56FA-41DD-B60C-B5890D37A14A}" sibTransId="{19C18DFA-0850-4420-8B89-194F3E7EBAA1}"/>
    <dgm:cxn modelId="{67B7BC4E-67D4-4F48-A27E-F76425DA342A}" type="presOf" srcId="{CD2AF189-B11F-45D6-A5E7-BBCF0713F379}" destId="{C45C6647-DD30-4F12-BFF1-E644B24125ED}" srcOrd="1" destOrd="0" presId="urn:microsoft.com/office/officeart/2005/8/layout/list1"/>
    <dgm:cxn modelId="{DDBC7970-3499-4F67-8EDF-8FE5A8BFE918}" srcId="{CD2AF189-B11F-45D6-A5E7-BBCF0713F379}" destId="{4204083E-0C21-4335-9AB0-53165DD097A1}" srcOrd="1" destOrd="0" parTransId="{764D137E-37A7-4C3D-89BC-0EF3FD7C98C7}" sibTransId="{F139B9B2-944C-4BE2-956A-0688F11E9F7B}"/>
    <dgm:cxn modelId="{E9FAE974-C917-4760-8C36-A521AD40052C}" type="presOf" srcId="{2586BD8A-DAE1-41BB-9E5A-A6D7E6687DDF}" destId="{4ACEBBAD-051E-41EA-B761-3CF4C6D84476}" srcOrd="0" destOrd="3" presId="urn:microsoft.com/office/officeart/2005/8/layout/list1"/>
    <dgm:cxn modelId="{793E2676-3C27-4133-8273-E52E8F11B7B8}" type="presOf" srcId="{CD2AF189-B11F-45D6-A5E7-BBCF0713F379}" destId="{2A6A377D-9C37-40CC-BDAB-CA10EFFD9A93}" srcOrd="0" destOrd="0" presId="urn:microsoft.com/office/officeart/2005/8/layout/list1"/>
    <dgm:cxn modelId="{4B51487F-F344-4A1A-BBD4-A06809A40C11}" type="presOf" srcId="{7B595D2C-6DD1-4074-A63A-CBB36E7F672B}" destId="{D7847AB0-995A-4302-BE91-CEE0FE836A22}" srcOrd="0" destOrd="0" presId="urn:microsoft.com/office/officeart/2005/8/layout/list1"/>
    <dgm:cxn modelId="{D20B0287-DEC3-4289-87F6-05F8015D8EED}" srcId="{7B595D2C-6DD1-4074-A63A-CBB36E7F672B}" destId="{D8B38679-E219-4E00-AAAE-B2BBAC78F151}" srcOrd="1" destOrd="0" parTransId="{869A2EB3-E042-4EB8-9375-90B48673B64E}" sibTransId="{02872D96-49E8-4745-BC8A-7B3E6A2D9798}"/>
    <dgm:cxn modelId="{9301CB88-FE90-4169-8486-4B5F8404D765}" srcId="{CD2AF189-B11F-45D6-A5E7-BBCF0713F379}" destId="{2586BD8A-DAE1-41BB-9E5A-A6D7E6687DDF}" srcOrd="3" destOrd="0" parTransId="{A399DDA4-50F4-4CD5-ACF6-E88E2C77F1B7}" sibTransId="{6163C9CE-CE71-49CD-BAF4-750D148E4ECA}"/>
    <dgm:cxn modelId="{4EDD178E-F04D-45DC-AFF9-7CDC4A0C6AFC}" type="presOf" srcId="{C998C0BD-7D4E-41B8-B949-7C36BCABC7DB}" destId="{671EFF7D-A462-4C75-A7AA-0390BD2A5060}" srcOrd="0" destOrd="0" presId="urn:microsoft.com/office/officeart/2005/8/layout/list1"/>
    <dgm:cxn modelId="{751E9398-B460-4C6C-B679-B2C30619FBC5}" srcId="{BC4AE61D-1912-4384-BFB1-8ED071B2EE9B}" destId="{7B595D2C-6DD1-4074-A63A-CBB36E7F672B}" srcOrd="1" destOrd="0" parTransId="{E27C1748-3224-48D7-9C61-E21E0D8E218B}" sibTransId="{41771023-8996-4D59-A02D-80985225C8FE}"/>
    <dgm:cxn modelId="{F486A599-3EBF-4F94-A61D-94A749510D97}" srcId="{B8725633-2134-4465-B254-7C81E9FDB633}" destId="{9935CB65-BFDF-48D3-AE68-7378CD8E7C61}" srcOrd="1" destOrd="0" parTransId="{15D4D645-D39B-44A3-BE76-40A5704E86C7}" sibTransId="{6C55F3EF-086B-44BE-B818-D7755F5E227D}"/>
    <dgm:cxn modelId="{67353BA1-7372-4E19-9107-9D53DCDDF3B6}" srcId="{BC4AE61D-1912-4384-BFB1-8ED071B2EE9B}" destId="{CD2AF189-B11F-45D6-A5E7-BBCF0713F379}" srcOrd="0" destOrd="0" parTransId="{B5487790-76BB-46AA-89C1-70791FA17E31}" sibTransId="{403A6F38-00DA-42DD-A2E3-788A1A742906}"/>
    <dgm:cxn modelId="{43566BA3-73EA-4AAC-9CA0-D11304F78FAF}" type="presOf" srcId="{B8725633-2134-4465-B254-7C81E9FDB633}" destId="{4ACEBBAD-051E-41EA-B761-3CF4C6D84476}" srcOrd="0" destOrd="4" presId="urn:microsoft.com/office/officeart/2005/8/layout/list1"/>
    <dgm:cxn modelId="{435FF8AC-3530-44E1-B5BF-EC78E3B99B29}" type="presOf" srcId="{9935CB65-BFDF-48D3-AE68-7378CD8E7C61}" destId="{4ACEBBAD-051E-41EA-B761-3CF4C6D84476}" srcOrd="0" destOrd="6" presId="urn:microsoft.com/office/officeart/2005/8/layout/list1"/>
    <dgm:cxn modelId="{2D7D21AF-5F20-4540-8DED-A004DD02AF0B}" type="presOf" srcId="{BC4AE61D-1912-4384-BFB1-8ED071B2EE9B}" destId="{69DD3A02-C616-41E4-ADAA-B03CB86898E9}" srcOrd="0" destOrd="0" presId="urn:microsoft.com/office/officeart/2005/8/layout/list1"/>
    <dgm:cxn modelId="{723ED1C6-449A-4440-8781-8ED2E3733D56}" type="presOf" srcId="{CB1E3865-0624-41D0-B7D3-46CB5995EE9A}" destId="{4ACEBBAD-051E-41EA-B761-3CF4C6D84476}" srcOrd="0" destOrd="2" presId="urn:microsoft.com/office/officeart/2005/8/layout/list1"/>
    <dgm:cxn modelId="{86FA47CB-0BE9-457F-99EE-F70FB9041E65}" type="presOf" srcId="{7B595D2C-6DD1-4074-A63A-CBB36E7F672B}" destId="{4A55F977-9319-4631-AB23-ADA0351E791B}" srcOrd="1" destOrd="0" presId="urn:microsoft.com/office/officeart/2005/8/layout/list1"/>
    <dgm:cxn modelId="{944836CD-912D-4A34-B27D-93C2B2F123A3}" srcId="{7B595D2C-6DD1-4074-A63A-CBB36E7F672B}" destId="{C998C0BD-7D4E-41B8-B949-7C36BCABC7DB}" srcOrd="0" destOrd="0" parTransId="{7028CDB8-28C2-407B-95B3-5C7073B5E72E}" sibTransId="{D19AF855-53C3-44E7-9CAF-7AF5A61C5470}"/>
    <dgm:cxn modelId="{07CA6DDD-572D-461B-A87F-3BAA319C57B3}" type="presOf" srcId="{D8B38679-E219-4E00-AAAE-B2BBAC78F151}" destId="{671EFF7D-A462-4C75-A7AA-0390BD2A5060}" srcOrd="0" destOrd="1" presId="urn:microsoft.com/office/officeart/2005/8/layout/list1"/>
    <dgm:cxn modelId="{88CFF1ED-5E50-44BC-9959-72B8259839C5}" srcId="{CD2AF189-B11F-45D6-A5E7-BBCF0713F379}" destId="{B8725633-2134-4465-B254-7C81E9FDB633}" srcOrd="4" destOrd="0" parTransId="{B99101F3-1313-4052-A65D-AA5DBDEB36A3}" sibTransId="{1EDB19BB-4C86-4F85-AD4C-B93A919A8E43}"/>
    <dgm:cxn modelId="{827317FA-99F7-49D4-A6D7-1156A769F588}" srcId="{CD2AF189-B11F-45D6-A5E7-BBCF0713F379}" destId="{CB1E3865-0624-41D0-B7D3-46CB5995EE9A}" srcOrd="2" destOrd="0" parTransId="{1B7191F4-A930-4625-B2A9-38BAC11396BC}" sibTransId="{B2DAA6B0-84B9-4B18-B893-BEEC7BDCAD9C}"/>
    <dgm:cxn modelId="{E3A07318-AD63-4994-BCD0-B2E1DE5CF9FF}" type="presParOf" srcId="{69DD3A02-C616-41E4-ADAA-B03CB86898E9}" destId="{E7D5418A-1E72-42E5-AC16-82C1A8D4D91B}" srcOrd="0" destOrd="0" presId="urn:microsoft.com/office/officeart/2005/8/layout/list1"/>
    <dgm:cxn modelId="{6CD8306B-1B74-43C9-BB46-0EE526493F12}" type="presParOf" srcId="{E7D5418A-1E72-42E5-AC16-82C1A8D4D91B}" destId="{2A6A377D-9C37-40CC-BDAB-CA10EFFD9A93}" srcOrd="0" destOrd="0" presId="urn:microsoft.com/office/officeart/2005/8/layout/list1"/>
    <dgm:cxn modelId="{A23C5EA0-0641-4A9D-BA94-8FD4B251DDE3}" type="presParOf" srcId="{E7D5418A-1E72-42E5-AC16-82C1A8D4D91B}" destId="{C45C6647-DD30-4F12-BFF1-E644B24125ED}" srcOrd="1" destOrd="0" presId="urn:microsoft.com/office/officeart/2005/8/layout/list1"/>
    <dgm:cxn modelId="{BB4E5DB8-53F7-4E54-8732-7C23FCD81287}" type="presParOf" srcId="{69DD3A02-C616-41E4-ADAA-B03CB86898E9}" destId="{0D7E63FB-672B-46E9-B684-290FAB6BADEF}" srcOrd="1" destOrd="0" presId="urn:microsoft.com/office/officeart/2005/8/layout/list1"/>
    <dgm:cxn modelId="{59E03684-6294-4288-A9F5-E0853D0A727D}" type="presParOf" srcId="{69DD3A02-C616-41E4-ADAA-B03CB86898E9}" destId="{4ACEBBAD-051E-41EA-B761-3CF4C6D84476}" srcOrd="2" destOrd="0" presId="urn:microsoft.com/office/officeart/2005/8/layout/list1"/>
    <dgm:cxn modelId="{C18DF9DA-C78D-4194-8B29-F0165C249B3C}" type="presParOf" srcId="{69DD3A02-C616-41E4-ADAA-B03CB86898E9}" destId="{8F08E622-86D7-43E2-B326-CD95F429C2A7}" srcOrd="3" destOrd="0" presId="urn:microsoft.com/office/officeart/2005/8/layout/list1"/>
    <dgm:cxn modelId="{F7C3C04E-A2CE-44AE-B54D-E746A6908396}" type="presParOf" srcId="{69DD3A02-C616-41E4-ADAA-B03CB86898E9}" destId="{CAF12BEF-2681-46CC-9DFE-62ADBBDE2B34}" srcOrd="4" destOrd="0" presId="urn:microsoft.com/office/officeart/2005/8/layout/list1"/>
    <dgm:cxn modelId="{0096E984-7B36-419E-B630-603DC82755B8}" type="presParOf" srcId="{CAF12BEF-2681-46CC-9DFE-62ADBBDE2B34}" destId="{D7847AB0-995A-4302-BE91-CEE0FE836A22}" srcOrd="0" destOrd="0" presId="urn:microsoft.com/office/officeart/2005/8/layout/list1"/>
    <dgm:cxn modelId="{36053035-5F0D-48F5-BB89-3B5955209474}" type="presParOf" srcId="{CAF12BEF-2681-46CC-9DFE-62ADBBDE2B34}" destId="{4A55F977-9319-4631-AB23-ADA0351E791B}" srcOrd="1" destOrd="0" presId="urn:microsoft.com/office/officeart/2005/8/layout/list1"/>
    <dgm:cxn modelId="{6EBE5F54-BA05-4D81-8BD7-318D2C9FB943}" type="presParOf" srcId="{69DD3A02-C616-41E4-ADAA-B03CB86898E9}" destId="{4DF9320A-F4A0-41D6-BDB3-169A5ED7BA8B}" srcOrd="5" destOrd="0" presId="urn:microsoft.com/office/officeart/2005/8/layout/list1"/>
    <dgm:cxn modelId="{FADCE4FB-635D-4ADF-8B7E-BA5D8B55B7A0}" type="presParOf" srcId="{69DD3A02-C616-41E4-ADAA-B03CB86898E9}" destId="{671EFF7D-A462-4C75-A7AA-0390BD2A506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589B11-C8B2-4A53-8B6B-562365F95BC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B98D5BA0-7E06-47FF-9C9B-40D29AD83140}">
      <dgm:prSet/>
      <dgm:spPr/>
      <dgm:t>
        <a:bodyPr/>
        <a:lstStyle/>
        <a:p>
          <a:r>
            <a:rPr lang="en-US" dirty="0"/>
            <a:t>Failing to seek medical treatment in a timely fashion.</a:t>
          </a:r>
        </a:p>
      </dgm:t>
    </dgm:pt>
    <dgm:pt modelId="{E88A5BB8-3D4D-43DE-A3E6-011DFCCB6684}" type="parTrans" cxnId="{426505F5-1F51-4980-B7D0-DC7BEE1FA2D4}">
      <dgm:prSet/>
      <dgm:spPr/>
      <dgm:t>
        <a:bodyPr/>
        <a:lstStyle/>
        <a:p>
          <a:endParaRPr lang="en-US"/>
        </a:p>
      </dgm:t>
    </dgm:pt>
    <dgm:pt modelId="{22D5AD5D-49CF-49BA-8701-BDBCD6EFF42E}" type="sibTrans" cxnId="{426505F5-1F51-4980-B7D0-DC7BEE1FA2D4}">
      <dgm:prSet/>
      <dgm:spPr/>
      <dgm:t>
        <a:bodyPr/>
        <a:lstStyle/>
        <a:p>
          <a:endParaRPr lang="en-US"/>
        </a:p>
      </dgm:t>
    </dgm:pt>
    <dgm:pt modelId="{4F6438F0-FA14-454A-AEFB-57B598D0B9CE}">
      <dgm:prSet/>
      <dgm:spPr/>
      <dgm:t>
        <a:bodyPr/>
        <a:lstStyle/>
        <a:p>
          <a:r>
            <a:rPr lang="en-US" dirty="0"/>
            <a:t>Allowing the insurance company adjuster to visit in person.</a:t>
          </a:r>
        </a:p>
      </dgm:t>
    </dgm:pt>
    <dgm:pt modelId="{A915E916-A961-48C1-A0F7-A54218E57DD5}" type="parTrans" cxnId="{277D233C-F427-4731-BC8B-28821B598882}">
      <dgm:prSet/>
      <dgm:spPr/>
      <dgm:t>
        <a:bodyPr/>
        <a:lstStyle/>
        <a:p>
          <a:endParaRPr lang="en-US"/>
        </a:p>
      </dgm:t>
    </dgm:pt>
    <dgm:pt modelId="{6A7E1197-0C88-40D2-8F9B-5BA117E370D2}" type="sibTrans" cxnId="{277D233C-F427-4731-BC8B-28821B598882}">
      <dgm:prSet/>
      <dgm:spPr/>
      <dgm:t>
        <a:bodyPr/>
        <a:lstStyle/>
        <a:p>
          <a:endParaRPr lang="en-US"/>
        </a:p>
      </dgm:t>
    </dgm:pt>
    <dgm:pt modelId="{FA46B168-29ED-4D92-A7A3-9893FFD59D4E}">
      <dgm:prSet/>
      <dgm:spPr/>
      <dgm:t>
        <a:bodyPr/>
        <a:lstStyle/>
        <a:p>
          <a:r>
            <a:rPr lang="en-US" dirty="0"/>
            <a:t>Giving the liability insurance company a Recorded Interview.</a:t>
          </a:r>
        </a:p>
      </dgm:t>
    </dgm:pt>
    <dgm:pt modelId="{1F83E99D-587B-416D-A65F-4B3AED6199A6}" type="parTrans" cxnId="{FBDD72CE-EFAA-4DCF-888B-83CDEF36FD5A}">
      <dgm:prSet/>
      <dgm:spPr/>
      <dgm:t>
        <a:bodyPr/>
        <a:lstStyle/>
        <a:p>
          <a:endParaRPr lang="en-US"/>
        </a:p>
      </dgm:t>
    </dgm:pt>
    <dgm:pt modelId="{28D96C78-EE6B-4CC7-B472-EAB828C88005}" type="sibTrans" cxnId="{FBDD72CE-EFAA-4DCF-888B-83CDEF36FD5A}">
      <dgm:prSet/>
      <dgm:spPr/>
      <dgm:t>
        <a:bodyPr/>
        <a:lstStyle/>
        <a:p>
          <a:endParaRPr lang="en-US"/>
        </a:p>
      </dgm:t>
    </dgm:pt>
    <dgm:pt modelId="{04451B70-9A5E-4275-BF23-04182F99018D}">
      <dgm:prSet/>
      <dgm:spPr/>
      <dgm:t>
        <a:bodyPr/>
        <a:lstStyle/>
        <a:p>
          <a:r>
            <a:rPr lang="en-US" dirty="0"/>
            <a:t>FAILING TO USE YOUR HEALTH INSURANCE – many laypeople, even medical billing personnel in hospitals, mistakenly believe that you cannot use your health insurance to pay medical bills related to an automobile accident.</a:t>
          </a:r>
        </a:p>
      </dgm:t>
    </dgm:pt>
    <dgm:pt modelId="{B5BAB18C-6A0A-4703-8E25-C62E3FA53873}" type="parTrans" cxnId="{FC8C411B-EB2C-46CD-9421-B86C0E71569E}">
      <dgm:prSet/>
      <dgm:spPr/>
      <dgm:t>
        <a:bodyPr/>
        <a:lstStyle/>
        <a:p>
          <a:endParaRPr lang="en-US"/>
        </a:p>
      </dgm:t>
    </dgm:pt>
    <dgm:pt modelId="{4805FEE3-E2D9-461E-ACDF-D783F5F3C806}" type="sibTrans" cxnId="{FC8C411B-EB2C-46CD-9421-B86C0E71569E}">
      <dgm:prSet/>
      <dgm:spPr/>
      <dgm:t>
        <a:bodyPr/>
        <a:lstStyle/>
        <a:p>
          <a:endParaRPr lang="en-US"/>
        </a:p>
      </dgm:t>
    </dgm:pt>
    <dgm:pt modelId="{404EFCF7-BF8C-43EF-8FB9-5D4B72BE7DEE}">
      <dgm:prSet/>
      <dgm:spPr/>
      <dgm:t>
        <a:bodyPr/>
        <a:lstStyle/>
        <a:p>
          <a:r>
            <a:rPr lang="en-US" dirty="0"/>
            <a:t>Stopping medical treatment before you are fully recovered.</a:t>
          </a:r>
        </a:p>
      </dgm:t>
    </dgm:pt>
    <dgm:pt modelId="{4CFC0302-2A49-4B64-B84B-53B87785BD2E}" type="parTrans" cxnId="{2542C288-09FD-4452-878F-3466CA7C71AB}">
      <dgm:prSet/>
      <dgm:spPr/>
      <dgm:t>
        <a:bodyPr/>
        <a:lstStyle/>
        <a:p>
          <a:endParaRPr lang="en-US"/>
        </a:p>
      </dgm:t>
    </dgm:pt>
    <dgm:pt modelId="{FD44956F-B5A2-43CE-B2FB-7125BA035EA1}" type="sibTrans" cxnId="{2542C288-09FD-4452-878F-3466CA7C71AB}">
      <dgm:prSet/>
      <dgm:spPr/>
      <dgm:t>
        <a:bodyPr/>
        <a:lstStyle/>
        <a:p>
          <a:endParaRPr lang="en-US"/>
        </a:p>
      </dgm:t>
    </dgm:pt>
    <dgm:pt modelId="{4B7C1632-707F-4082-BB05-1C6F893ED9EE}">
      <dgm:prSet/>
      <dgm:spPr/>
      <dgm:t>
        <a:bodyPr/>
        <a:lstStyle/>
        <a:p>
          <a:r>
            <a:rPr lang="en-US" dirty="0"/>
            <a:t>Letting lack of health insurance keep you from getting treatment for your injuries.  We can help.  There are several good options for medical care that will not cost you anything out of pocket.  We can help.</a:t>
          </a:r>
        </a:p>
      </dgm:t>
    </dgm:pt>
    <dgm:pt modelId="{06796F82-84B7-4E11-864A-606760A22908}" type="parTrans" cxnId="{FC2F2CEE-12C1-4AAD-BC17-B7635FEFD4EB}">
      <dgm:prSet/>
      <dgm:spPr/>
      <dgm:t>
        <a:bodyPr/>
        <a:lstStyle/>
        <a:p>
          <a:endParaRPr lang="en-US"/>
        </a:p>
      </dgm:t>
    </dgm:pt>
    <dgm:pt modelId="{54D731E0-2757-4E55-A466-DB743FE1F0D0}" type="sibTrans" cxnId="{FC2F2CEE-12C1-4AAD-BC17-B7635FEFD4EB}">
      <dgm:prSet/>
      <dgm:spPr/>
      <dgm:t>
        <a:bodyPr/>
        <a:lstStyle/>
        <a:p>
          <a:endParaRPr lang="en-US"/>
        </a:p>
      </dgm:t>
    </dgm:pt>
    <dgm:pt modelId="{E5CAD914-7A86-4E1B-BA57-955CBD13CED6}" type="pres">
      <dgm:prSet presAssocID="{47589B11-C8B2-4A53-8B6B-562365F95BC8}" presName="diagram" presStyleCnt="0">
        <dgm:presLayoutVars>
          <dgm:dir/>
          <dgm:resizeHandles val="exact"/>
        </dgm:presLayoutVars>
      </dgm:prSet>
      <dgm:spPr/>
    </dgm:pt>
    <dgm:pt modelId="{F6255437-984E-4DA2-AE86-C90932AC91BC}" type="pres">
      <dgm:prSet presAssocID="{B98D5BA0-7E06-47FF-9C9B-40D29AD83140}" presName="node" presStyleLbl="node1" presStyleIdx="0" presStyleCnt="6">
        <dgm:presLayoutVars>
          <dgm:bulletEnabled val="1"/>
        </dgm:presLayoutVars>
      </dgm:prSet>
      <dgm:spPr/>
    </dgm:pt>
    <dgm:pt modelId="{BBE138D3-2FE8-40A7-95A2-5F4ACB97F6C4}" type="pres">
      <dgm:prSet presAssocID="{22D5AD5D-49CF-49BA-8701-BDBCD6EFF42E}" presName="sibTrans" presStyleCnt="0"/>
      <dgm:spPr/>
    </dgm:pt>
    <dgm:pt modelId="{1121C7D2-AEE7-47EF-8AFD-B322DCF1D5A1}" type="pres">
      <dgm:prSet presAssocID="{4F6438F0-FA14-454A-AEFB-57B598D0B9CE}" presName="node" presStyleLbl="node1" presStyleIdx="1" presStyleCnt="6">
        <dgm:presLayoutVars>
          <dgm:bulletEnabled val="1"/>
        </dgm:presLayoutVars>
      </dgm:prSet>
      <dgm:spPr/>
    </dgm:pt>
    <dgm:pt modelId="{34BAE086-32FB-483B-8B45-8A498920823B}" type="pres">
      <dgm:prSet presAssocID="{6A7E1197-0C88-40D2-8F9B-5BA117E370D2}" presName="sibTrans" presStyleCnt="0"/>
      <dgm:spPr/>
    </dgm:pt>
    <dgm:pt modelId="{0CEF77A9-945D-4DCD-83D5-7E4570CF3DE2}" type="pres">
      <dgm:prSet presAssocID="{FA46B168-29ED-4D92-A7A3-9893FFD59D4E}" presName="node" presStyleLbl="node1" presStyleIdx="2" presStyleCnt="6">
        <dgm:presLayoutVars>
          <dgm:bulletEnabled val="1"/>
        </dgm:presLayoutVars>
      </dgm:prSet>
      <dgm:spPr/>
    </dgm:pt>
    <dgm:pt modelId="{1F42731E-E1A7-43EE-A157-09948CD5ED74}" type="pres">
      <dgm:prSet presAssocID="{28D96C78-EE6B-4CC7-B472-EAB828C88005}" presName="sibTrans" presStyleCnt="0"/>
      <dgm:spPr/>
    </dgm:pt>
    <dgm:pt modelId="{E89E2FF3-2859-403C-B785-76F07BC395A5}" type="pres">
      <dgm:prSet presAssocID="{04451B70-9A5E-4275-BF23-04182F99018D}" presName="node" presStyleLbl="node1" presStyleIdx="3" presStyleCnt="6">
        <dgm:presLayoutVars>
          <dgm:bulletEnabled val="1"/>
        </dgm:presLayoutVars>
      </dgm:prSet>
      <dgm:spPr/>
    </dgm:pt>
    <dgm:pt modelId="{09E3E6EE-125E-48F2-B980-B3763969BBCE}" type="pres">
      <dgm:prSet presAssocID="{4805FEE3-E2D9-461E-ACDF-D783F5F3C806}" presName="sibTrans" presStyleCnt="0"/>
      <dgm:spPr/>
    </dgm:pt>
    <dgm:pt modelId="{411B6DAC-2177-409F-8C22-97E934AA9CC0}" type="pres">
      <dgm:prSet presAssocID="{404EFCF7-BF8C-43EF-8FB9-5D4B72BE7DEE}" presName="node" presStyleLbl="node1" presStyleIdx="4" presStyleCnt="6">
        <dgm:presLayoutVars>
          <dgm:bulletEnabled val="1"/>
        </dgm:presLayoutVars>
      </dgm:prSet>
      <dgm:spPr/>
    </dgm:pt>
    <dgm:pt modelId="{9E4F61CE-79F3-4F5F-BF4A-1424F2F4A35B}" type="pres">
      <dgm:prSet presAssocID="{FD44956F-B5A2-43CE-B2FB-7125BA035EA1}" presName="sibTrans" presStyleCnt="0"/>
      <dgm:spPr/>
    </dgm:pt>
    <dgm:pt modelId="{9C8FED69-8B08-4501-A5B1-8E5B5D6B52A3}" type="pres">
      <dgm:prSet presAssocID="{4B7C1632-707F-4082-BB05-1C6F893ED9EE}" presName="node" presStyleLbl="node1" presStyleIdx="5" presStyleCnt="6">
        <dgm:presLayoutVars>
          <dgm:bulletEnabled val="1"/>
        </dgm:presLayoutVars>
      </dgm:prSet>
      <dgm:spPr/>
    </dgm:pt>
  </dgm:ptLst>
  <dgm:cxnLst>
    <dgm:cxn modelId="{C8F73D10-CDE0-49D0-B11E-5BC5D257C26A}" type="presOf" srcId="{404EFCF7-BF8C-43EF-8FB9-5D4B72BE7DEE}" destId="{411B6DAC-2177-409F-8C22-97E934AA9CC0}" srcOrd="0" destOrd="0" presId="urn:microsoft.com/office/officeart/2005/8/layout/default"/>
    <dgm:cxn modelId="{FC8C411B-EB2C-46CD-9421-B86C0E71569E}" srcId="{47589B11-C8B2-4A53-8B6B-562365F95BC8}" destId="{04451B70-9A5E-4275-BF23-04182F99018D}" srcOrd="3" destOrd="0" parTransId="{B5BAB18C-6A0A-4703-8E25-C62E3FA53873}" sibTransId="{4805FEE3-E2D9-461E-ACDF-D783F5F3C806}"/>
    <dgm:cxn modelId="{3DF9F72A-1AB6-4144-8D12-80A44244DA36}" type="presOf" srcId="{04451B70-9A5E-4275-BF23-04182F99018D}" destId="{E89E2FF3-2859-403C-B785-76F07BC395A5}" srcOrd="0" destOrd="0" presId="urn:microsoft.com/office/officeart/2005/8/layout/default"/>
    <dgm:cxn modelId="{277D233C-F427-4731-BC8B-28821B598882}" srcId="{47589B11-C8B2-4A53-8B6B-562365F95BC8}" destId="{4F6438F0-FA14-454A-AEFB-57B598D0B9CE}" srcOrd="1" destOrd="0" parTransId="{A915E916-A961-48C1-A0F7-A54218E57DD5}" sibTransId="{6A7E1197-0C88-40D2-8F9B-5BA117E370D2}"/>
    <dgm:cxn modelId="{964FEF6E-4553-43D2-B6CF-DF7E193561CF}" type="presOf" srcId="{4F6438F0-FA14-454A-AEFB-57B598D0B9CE}" destId="{1121C7D2-AEE7-47EF-8AFD-B322DCF1D5A1}" srcOrd="0" destOrd="0" presId="urn:microsoft.com/office/officeart/2005/8/layout/default"/>
    <dgm:cxn modelId="{85D85F6F-C0FD-4BA2-AA39-DE32877189EE}" type="presOf" srcId="{FA46B168-29ED-4D92-A7A3-9893FFD59D4E}" destId="{0CEF77A9-945D-4DCD-83D5-7E4570CF3DE2}" srcOrd="0" destOrd="0" presId="urn:microsoft.com/office/officeart/2005/8/layout/default"/>
    <dgm:cxn modelId="{2542C288-09FD-4452-878F-3466CA7C71AB}" srcId="{47589B11-C8B2-4A53-8B6B-562365F95BC8}" destId="{404EFCF7-BF8C-43EF-8FB9-5D4B72BE7DEE}" srcOrd="4" destOrd="0" parTransId="{4CFC0302-2A49-4B64-B84B-53B87785BD2E}" sibTransId="{FD44956F-B5A2-43CE-B2FB-7125BA035EA1}"/>
    <dgm:cxn modelId="{F23FA5AB-8F3B-480C-B073-F64D2920D72A}" type="presOf" srcId="{B98D5BA0-7E06-47FF-9C9B-40D29AD83140}" destId="{F6255437-984E-4DA2-AE86-C90932AC91BC}" srcOrd="0" destOrd="0" presId="urn:microsoft.com/office/officeart/2005/8/layout/default"/>
    <dgm:cxn modelId="{FBDD72CE-EFAA-4DCF-888B-83CDEF36FD5A}" srcId="{47589B11-C8B2-4A53-8B6B-562365F95BC8}" destId="{FA46B168-29ED-4D92-A7A3-9893FFD59D4E}" srcOrd="2" destOrd="0" parTransId="{1F83E99D-587B-416D-A65F-4B3AED6199A6}" sibTransId="{28D96C78-EE6B-4CC7-B472-EAB828C88005}"/>
    <dgm:cxn modelId="{153FD8D8-F440-4792-B6A3-42D8F2DE442A}" type="presOf" srcId="{47589B11-C8B2-4A53-8B6B-562365F95BC8}" destId="{E5CAD914-7A86-4E1B-BA57-955CBD13CED6}" srcOrd="0" destOrd="0" presId="urn:microsoft.com/office/officeart/2005/8/layout/default"/>
    <dgm:cxn modelId="{FC2F2CEE-12C1-4AAD-BC17-B7635FEFD4EB}" srcId="{47589B11-C8B2-4A53-8B6B-562365F95BC8}" destId="{4B7C1632-707F-4082-BB05-1C6F893ED9EE}" srcOrd="5" destOrd="0" parTransId="{06796F82-84B7-4E11-864A-606760A22908}" sibTransId="{54D731E0-2757-4E55-A466-DB743FE1F0D0}"/>
    <dgm:cxn modelId="{426505F5-1F51-4980-B7D0-DC7BEE1FA2D4}" srcId="{47589B11-C8B2-4A53-8B6B-562365F95BC8}" destId="{B98D5BA0-7E06-47FF-9C9B-40D29AD83140}" srcOrd="0" destOrd="0" parTransId="{E88A5BB8-3D4D-43DE-A3E6-011DFCCB6684}" sibTransId="{22D5AD5D-49CF-49BA-8701-BDBCD6EFF42E}"/>
    <dgm:cxn modelId="{831315F8-104B-4D3E-A1B8-DF13ADB8F091}" type="presOf" srcId="{4B7C1632-707F-4082-BB05-1C6F893ED9EE}" destId="{9C8FED69-8B08-4501-A5B1-8E5B5D6B52A3}" srcOrd="0" destOrd="0" presId="urn:microsoft.com/office/officeart/2005/8/layout/default"/>
    <dgm:cxn modelId="{13D398AA-0926-4DAE-83A4-A97A1A9DCC97}" type="presParOf" srcId="{E5CAD914-7A86-4E1B-BA57-955CBD13CED6}" destId="{F6255437-984E-4DA2-AE86-C90932AC91BC}" srcOrd="0" destOrd="0" presId="urn:microsoft.com/office/officeart/2005/8/layout/default"/>
    <dgm:cxn modelId="{FD7CC4FE-B5D9-4026-8826-02E465A32D99}" type="presParOf" srcId="{E5CAD914-7A86-4E1B-BA57-955CBD13CED6}" destId="{BBE138D3-2FE8-40A7-95A2-5F4ACB97F6C4}" srcOrd="1" destOrd="0" presId="urn:microsoft.com/office/officeart/2005/8/layout/default"/>
    <dgm:cxn modelId="{14A5AE4B-FB26-47DD-B9F8-7E8870420F13}" type="presParOf" srcId="{E5CAD914-7A86-4E1B-BA57-955CBD13CED6}" destId="{1121C7D2-AEE7-47EF-8AFD-B322DCF1D5A1}" srcOrd="2" destOrd="0" presId="urn:microsoft.com/office/officeart/2005/8/layout/default"/>
    <dgm:cxn modelId="{53B52483-4B2E-420D-9DD6-1DA561BB6BEB}" type="presParOf" srcId="{E5CAD914-7A86-4E1B-BA57-955CBD13CED6}" destId="{34BAE086-32FB-483B-8B45-8A498920823B}" srcOrd="3" destOrd="0" presId="urn:microsoft.com/office/officeart/2005/8/layout/default"/>
    <dgm:cxn modelId="{5E2A26D9-ABF3-4E9F-A161-236010CFD6A3}" type="presParOf" srcId="{E5CAD914-7A86-4E1B-BA57-955CBD13CED6}" destId="{0CEF77A9-945D-4DCD-83D5-7E4570CF3DE2}" srcOrd="4" destOrd="0" presId="urn:microsoft.com/office/officeart/2005/8/layout/default"/>
    <dgm:cxn modelId="{8519C850-26BE-4739-8065-E5566CC3ABC3}" type="presParOf" srcId="{E5CAD914-7A86-4E1B-BA57-955CBD13CED6}" destId="{1F42731E-E1A7-43EE-A157-09948CD5ED74}" srcOrd="5" destOrd="0" presId="urn:microsoft.com/office/officeart/2005/8/layout/default"/>
    <dgm:cxn modelId="{3A879EB3-F75D-4691-8189-06196AFCDDBD}" type="presParOf" srcId="{E5CAD914-7A86-4E1B-BA57-955CBD13CED6}" destId="{E89E2FF3-2859-403C-B785-76F07BC395A5}" srcOrd="6" destOrd="0" presId="urn:microsoft.com/office/officeart/2005/8/layout/default"/>
    <dgm:cxn modelId="{5D5CE319-7949-4EDD-B6CF-834F8AED1666}" type="presParOf" srcId="{E5CAD914-7A86-4E1B-BA57-955CBD13CED6}" destId="{09E3E6EE-125E-48F2-B980-B3763969BBCE}" srcOrd="7" destOrd="0" presId="urn:microsoft.com/office/officeart/2005/8/layout/default"/>
    <dgm:cxn modelId="{720B4134-E5A3-4EAB-AC6E-3D3FAA7438B6}" type="presParOf" srcId="{E5CAD914-7A86-4E1B-BA57-955CBD13CED6}" destId="{411B6DAC-2177-409F-8C22-97E934AA9CC0}" srcOrd="8" destOrd="0" presId="urn:microsoft.com/office/officeart/2005/8/layout/default"/>
    <dgm:cxn modelId="{5CE02209-2580-4151-A17F-A2714A860771}" type="presParOf" srcId="{E5CAD914-7A86-4E1B-BA57-955CBD13CED6}" destId="{9E4F61CE-79F3-4F5F-BF4A-1424F2F4A35B}" srcOrd="9" destOrd="0" presId="urn:microsoft.com/office/officeart/2005/8/layout/default"/>
    <dgm:cxn modelId="{EA3D9DAA-4F2D-49BB-A860-BB5567FA9B4B}" type="presParOf" srcId="{E5CAD914-7A86-4E1B-BA57-955CBD13CED6}" destId="{9C8FED69-8B08-4501-A5B1-8E5B5D6B52A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3706D-E731-4A31-879D-B5E7034B129C}">
      <dsp:nvSpPr>
        <dsp:cNvPr id="0" name=""/>
        <dsp:cNvSpPr/>
      </dsp:nvSpPr>
      <dsp:spPr>
        <a:xfrm>
          <a:off x="0" y="278842"/>
          <a:ext cx="7213600" cy="1151718"/>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Lanier Law Group, PA is a North Carolina Personal Injury POWERHOUSE. Every day we go toe-to-toe with big insurance companies and fight for your rights. Our vast resources allow us to act swiftly and decisively on your case. </a:t>
          </a:r>
        </a:p>
      </dsp:txBody>
      <dsp:txXfrm>
        <a:off x="56222" y="335064"/>
        <a:ext cx="7101156" cy="1039274"/>
      </dsp:txXfrm>
    </dsp:sp>
    <dsp:sp modelId="{90EE2E93-BC40-44B4-AA3A-3F2D7162D69B}">
      <dsp:nvSpPr>
        <dsp:cNvPr id="0" name=""/>
        <dsp:cNvSpPr/>
      </dsp:nvSpPr>
      <dsp:spPr>
        <a:xfrm>
          <a:off x="0" y="1470881"/>
          <a:ext cx="7213600" cy="1151718"/>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Behind the power of our state-wide personal injury firm is a sincere compassion for our clients. We understand the trauma associated with being injured. Our team of dedicated North Carolina personal injury attorneys, insurance adjusters and case management paralegals will provide you with intimate personal attention, sound legal advice, and will help get your life back to normal as soon as possible.</a:t>
          </a:r>
        </a:p>
      </dsp:txBody>
      <dsp:txXfrm>
        <a:off x="56222" y="1527103"/>
        <a:ext cx="7101156" cy="1039274"/>
      </dsp:txXfrm>
    </dsp:sp>
    <dsp:sp modelId="{98B96404-F68A-4CA7-A9AF-3B45CCD440B8}">
      <dsp:nvSpPr>
        <dsp:cNvPr id="0" name=""/>
        <dsp:cNvSpPr/>
      </dsp:nvSpPr>
      <dsp:spPr>
        <a:xfrm>
          <a:off x="0" y="2662920"/>
          <a:ext cx="7213600" cy="1151718"/>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Before you step into the ring with big insurance companies, make sure you have Lanier in your corner...Hire A HEAVY HITTER</a:t>
          </a:r>
        </a:p>
      </dsp:txBody>
      <dsp:txXfrm>
        <a:off x="56222" y="2719142"/>
        <a:ext cx="7101156" cy="1039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FE41A-0115-4363-99BA-9C886AA66FE7}">
      <dsp:nvSpPr>
        <dsp:cNvPr id="0" name=""/>
        <dsp:cNvSpPr/>
      </dsp:nvSpPr>
      <dsp:spPr>
        <a:xfrm>
          <a:off x="290082" y="394214"/>
          <a:ext cx="904992" cy="90499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70111B-C09E-4A7C-B5EB-11A0102BE46E}">
      <dsp:nvSpPr>
        <dsp:cNvPr id="0" name=""/>
        <dsp:cNvSpPr/>
      </dsp:nvSpPr>
      <dsp:spPr>
        <a:xfrm>
          <a:off x="482949" y="587081"/>
          <a:ext cx="519257" cy="5192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CE81980-828B-4900-9221-2DACC5C056E0}">
      <dsp:nvSpPr>
        <dsp:cNvPr id="0" name=""/>
        <dsp:cNvSpPr/>
      </dsp:nvSpPr>
      <dsp:spPr>
        <a:xfrm>
          <a:off x="781" y="1581089"/>
          <a:ext cx="1483593" cy="723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Your health plan may claim reimbursement rights from your injury claim.</a:t>
          </a:r>
        </a:p>
      </dsp:txBody>
      <dsp:txXfrm>
        <a:off x="781" y="1581089"/>
        <a:ext cx="1483593" cy="723251"/>
      </dsp:txXfrm>
    </dsp:sp>
    <dsp:sp modelId="{20208D87-CACD-4985-B7D8-E7781442AC1E}">
      <dsp:nvSpPr>
        <dsp:cNvPr id="0" name=""/>
        <dsp:cNvSpPr/>
      </dsp:nvSpPr>
      <dsp:spPr>
        <a:xfrm>
          <a:off x="2033305" y="394214"/>
          <a:ext cx="904992" cy="90499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50C3D6-5CC9-4F3E-BB1C-A6D1B92A3424}">
      <dsp:nvSpPr>
        <dsp:cNvPr id="0" name=""/>
        <dsp:cNvSpPr/>
      </dsp:nvSpPr>
      <dsp:spPr>
        <a:xfrm>
          <a:off x="2226172" y="587081"/>
          <a:ext cx="519257" cy="519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690AB9B-39EE-43F2-AA5C-043414216E96}">
      <dsp:nvSpPr>
        <dsp:cNvPr id="0" name=""/>
        <dsp:cNvSpPr/>
      </dsp:nvSpPr>
      <dsp:spPr>
        <a:xfrm>
          <a:off x="1744004" y="1581089"/>
          <a:ext cx="1483593" cy="723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The claims for reimbursement may not be valid or enforceable.</a:t>
          </a:r>
        </a:p>
      </dsp:txBody>
      <dsp:txXfrm>
        <a:off x="1744004" y="1581089"/>
        <a:ext cx="1483593" cy="723251"/>
      </dsp:txXfrm>
    </dsp:sp>
    <dsp:sp modelId="{DD1FC2E9-0E0D-4AE7-9F6C-EDB3A67535B7}">
      <dsp:nvSpPr>
        <dsp:cNvPr id="0" name=""/>
        <dsp:cNvSpPr/>
      </dsp:nvSpPr>
      <dsp:spPr>
        <a:xfrm>
          <a:off x="3776528" y="394214"/>
          <a:ext cx="904992" cy="90499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4FF1B2-9A2A-425A-8044-A20392C0D759}">
      <dsp:nvSpPr>
        <dsp:cNvPr id="0" name=""/>
        <dsp:cNvSpPr/>
      </dsp:nvSpPr>
      <dsp:spPr>
        <a:xfrm>
          <a:off x="3969395" y="587081"/>
          <a:ext cx="519257" cy="5192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1FB40C5-4DC0-4D98-9B44-E7BE97AAFEF1}">
      <dsp:nvSpPr>
        <dsp:cNvPr id="0" name=""/>
        <dsp:cNvSpPr/>
      </dsp:nvSpPr>
      <dsp:spPr>
        <a:xfrm>
          <a:off x="3487227" y="1581089"/>
          <a:ext cx="1483593" cy="723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Even if the claims are valid  you are better off using health insurance because the subrogation claim will be cents on the dollar.</a:t>
          </a:r>
        </a:p>
      </dsp:txBody>
      <dsp:txXfrm>
        <a:off x="3487227" y="1581089"/>
        <a:ext cx="1483593" cy="723251"/>
      </dsp:txXfrm>
    </dsp:sp>
    <dsp:sp modelId="{FF554177-FD9D-4C8C-B7D6-A954DE10B483}">
      <dsp:nvSpPr>
        <dsp:cNvPr id="0" name=""/>
        <dsp:cNvSpPr/>
      </dsp:nvSpPr>
      <dsp:spPr>
        <a:xfrm>
          <a:off x="1161694" y="2675239"/>
          <a:ext cx="904992" cy="90499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585267-9CE5-402D-8C86-9560EA7B9B37}">
      <dsp:nvSpPr>
        <dsp:cNvPr id="0" name=""/>
        <dsp:cNvSpPr/>
      </dsp:nvSpPr>
      <dsp:spPr>
        <a:xfrm>
          <a:off x="1354561" y="2868106"/>
          <a:ext cx="519257" cy="5192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F84F3D-5FD6-4595-9282-A7A5A92D91EE}">
      <dsp:nvSpPr>
        <dsp:cNvPr id="0" name=""/>
        <dsp:cNvSpPr/>
      </dsp:nvSpPr>
      <dsp:spPr>
        <a:xfrm>
          <a:off x="872393" y="3862114"/>
          <a:ext cx="1483593" cy="723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We will help you navigate the confusing waters of ERISA subrogation.</a:t>
          </a:r>
        </a:p>
      </dsp:txBody>
      <dsp:txXfrm>
        <a:off x="872393" y="3862114"/>
        <a:ext cx="1483593" cy="723251"/>
      </dsp:txXfrm>
    </dsp:sp>
    <dsp:sp modelId="{69E97021-3F6F-4AEB-B0D3-F3E9B1530FE1}">
      <dsp:nvSpPr>
        <dsp:cNvPr id="0" name=""/>
        <dsp:cNvSpPr/>
      </dsp:nvSpPr>
      <dsp:spPr>
        <a:xfrm>
          <a:off x="2904916" y="2675239"/>
          <a:ext cx="904992" cy="90499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205490-5291-4752-9B99-E7E9DD31984E}">
      <dsp:nvSpPr>
        <dsp:cNvPr id="0" name=""/>
        <dsp:cNvSpPr/>
      </dsp:nvSpPr>
      <dsp:spPr>
        <a:xfrm>
          <a:off x="3097783" y="2868106"/>
          <a:ext cx="519257" cy="51925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97B7F7-A8D4-48AC-8F9B-E82183F3ACB7}">
      <dsp:nvSpPr>
        <dsp:cNvPr id="0" name=""/>
        <dsp:cNvSpPr/>
      </dsp:nvSpPr>
      <dsp:spPr>
        <a:xfrm>
          <a:off x="2615615" y="3862114"/>
          <a:ext cx="1483593" cy="723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If you receive a letter from your health plan send it to us immediately.</a:t>
          </a:r>
        </a:p>
      </dsp:txBody>
      <dsp:txXfrm>
        <a:off x="2615615" y="3862114"/>
        <a:ext cx="1483593" cy="723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B7BD6-0F18-4107-91EC-BAB4AE4037A7}">
      <dsp:nvSpPr>
        <dsp:cNvPr id="0" name=""/>
        <dsp:cNvSpPr/>
      </dsp:nvSpPr>
      <dsp:spPr>
        <a:xfrm>
          <a:off x="0" y="1610"/>
          <a:ext cx="4971603" cy="6863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500C2A-9CC9-4E84-9C72-91403B2ECCD4}">
      <dsp:nvSpPr>
        <dsp:cNvPr id="0" name=""/>
        <dsp:cNvSpPr/>
      </dsp:nvSpPr>
      <dsp:spPr>
        <a:xfrm>
          <a:off x="207634" y="156049"/>
          <a:ext cx="377516" cy="3775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69EE5DF-B781-4C33-A7A0-A7AAA6748B2F}">
      <dsp:nvSpPr>
        <dsp:cNvPr id="0" name=""/>
        <dsp:cNvSpPr/>
      </dsp:nvSpPr>
      <dsp:spPr>
        <a:xfrm>
          <a:off x="792785" y="1610"/>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-Medical Bills</a:t>
          </a:r>
        </a:p>
      </dsp:txBody>
      <dsp:txXfrm>
        <a:off x="792785" y="1610"/>
        <a:ext cx="4178817" cy="686394"/>
      </dsp:txXfrm>
    </dsp:sp>
    <dsp:sp modelId="{4D4A56C4-584B-434D-9E06-15940F1E3BC7}">
      <dsp:nvSpPr>
        <dsp:cNvPr id="0" name=""/>
        <dsp:cNvSpPr/>
      </dsp:nvSpPr>
      <dsp:spPr>
        <a:xfrm>
          <a:off x="0" y="859603"/>
          <a:ext cx="4971603" cy="6863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C7550-E3BB-447A-9D77-CD60CBC13E52}">
      <dsp:nvSpPr>
        <dsp:cNvPr id="0" name=""/>
        <dsp:cNvSpPr/>
      </dsp:nvSpPr>
      <dsp:spPr>
        <a:xfrm>
          <a:off x="207634" y="1014042"/>
          <a:ext cx="377516" cy="3775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FA673D-1D70-42F7-B97F-8BD9733DF555}">
      <dsp:nvSpPr>
        <dsp:cNvPr id="0" name=""/>
        <dsp:cNvSpPr/>
      </dsp:nvSpPr>
      <dsp:spPr>
        <a:xfrm>
          <a:off x="792785" y="859603"/>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-Pain and Suffering</a:t>
          </a:r>
        </a:p>
      </dsp:txBody>
      <dsp:txXfrm>
        <a:off x="792785" y="859603"/>
        <a:ext cx="4178817" cy="686394"/>
      </dsp:txXfrm>
    </dsp:sp>
    <dsp:sp modelId="{A07A738A-42A0-41EC-98E7-F74A55056110}">
      <dsp:nvSpPr>
        <dsp:cNvPr id="0" name=""/>
        <dsp:cNvSpPr/>
      </dsp:nvSpPr>
      <dsp:spPr>
        <a:xfrm>
          <a:off x="0" y="1717596"/>
          <a:ext cx="4971603" cy="6863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6D919F-91EE-43FD-8350-99B9ACC49677}">
      <dsp:nvSpPr>
        <dsp:cNvPr id="0" name=""/>
        <dsp:cNvSpPr/>
      </dsp:nvSpPr>
      <dsp:spPr>
        <a:xfrm>
          <a:off x="207634" y="1872035"/>
          <a:ext cx="377516" cy="3775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360B625-B90E-4E49-9FA6-E86B74237F38}">
      <dsp:nvSpPr>
        <dsp:cNvPr id="0" name=""/>
        <dsp:cNvSpPr/>
      </dsp:nvSpPr>
      <dsp:spPr>
        <a:xfrm>
          <a:off x="792785" y="1717596"/>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-Permanent Physical Damage</a:t>
          </a:r>
        </a:p>
      </dsp:txBody>
      <dsp:txXfrm>
        <a:off x="792785" y="1717596"/>
        <a:ext cx="4178817" cy="686394"/>
      </dsp:txXfrm>
    </dsp:sp>
    <dsp:sp modelId="{CAC03525-C6EE-4E66-9395-1B17320CD384}">
      <dsp:nvSpPr>
        <dsp:cNvPr id="0" name=""/>
        <dsp:cNvSpPr/>
      </dsp:nvSpPr>
      <dsp:spPr>
        <a:xfrm>
          <a:off x="0" y="2575589"/>
          <a:ext cx="4971603" cy="6863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56B722-EE6F-4E26-9506-EADC8856B0EF}">
      <dsp:nvSpPr>
        <dsp:cNvPr id="0" name=""/>
        <dsp:cNvSpPr/>
      </dsp:nvSpPr>
      <dsp:spPr>
        <a:xfrm>
          <a:off x="207634" y="2730028"/>
          <a:ext cx="377516" cy="37751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8EAE04-0231-40AD-80E7-CA557E38A9C9}">
      <dsp:nvSpPr>
        <dsp:cNvPr id="0" name=""/>
        <dsp:cNvSpPr/>
      </dsp:nvSpPr>
      <dsp:spPr>
        <a:xfrm>
          <a:off x="792785" y="2575589"/>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-Lost Wages</a:t>
          </a:r>
        </a:p>
      </dsp:txBody>
      <dsp:txXfrm>
        <a:off x="792785" y="2575589"/>
        <a:ext cx="4178817" cy="686394"/>
      </dsp:txXfrm>
    </dsp:sp>
    <dsp:sp modelId="{9EBB775A-AE6C-4397-91A6-C1303409B06E}">
      <dsp:nvSpPr>
        <dsp:cNvPr id="0" name=""/>
        <dsp:cNvSpPr/>
      </dsp:nvSpPr>
      <dsp:spPr>
        <a:xfrm>
          <a:off x="0" y="3433582"/>
          <a:ext cx="4971603" cy="6863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9ACA5-4910-4488-BB28-8B069D80CABB}">
      <dsp:nvSpPr>
        <dsp:cNvPr id="0" name=""/>
        <dsp:cNvSpPr/>
      </dsp:nvSpPr>
      <dsp:spPr>
        <a:xfrm>
          <a:off x="207634" y="3588021"/>
          <a:ext cx="377516" cy="37751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C2AFD8-977C-4F2A-8A0E-88B983F1E5C6}">
      <dsp:nvSpPr>
        <dsp:cNvPr id="0" name=""/>
        <dsp:cNvSpPr/>
      </dsp:nvSpPr>
      <dsp:spPr>
        <a:xfrm>
          <a:off x="792785" y="3433582"/>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-Mileage</a:t>
          </a:r>
        </a:p>
      </dsp:txBody>
      <dsp:txXfrm>
        <a:off x="792785" y="3433582"/>
        <a:ext cx="4178817" cy="686394"/>
      </dsp:txXfrm>
    </dsp:sp>
    <dsp:sp modelId="{9E9CC520-C941-4BDD-9516-42D992534F0D}">
      <dsp:nvSpPr>
        <dsp:cNvPr id="0" name=""/>
        <dsp:cNvSpPr/>
      </dsp:nvSpPr>
      <dsp:spPr>
        <a:xfrm>
          <a:off x="0" y="4291575"/>
          <a:ext cx="4971603" cy="6863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698D3A-D991-491F-BBB3-06529C98BB1E}">
      <dsp:nvSpPr>
        <dsp:cNvPr id="0" name=""/>
        <dsp:cNvSpPr/>
      </dsp:nvSpPr>
      <dsp:spPr>
        <a:xfrm>
          <a:off x="207634" y="4446014"/>
          <a:ext cx="377516" cy="37751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BCE8D5-3308-4C25-BE8D-A5EF925F6573}">
      <dsp:nvSpPr>
        <dsp:cNvPr id="0" name=""/>
        <dsp:cNvSpPr/>
      </dsp:nvSpPr>
      <dsp:spPr>
        <a:xfrm>
          <a:off x="792785" y="4291575"/>
          <a:ext cx="4178817" cy="686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43" tIns="72643" rIns="72643" bIns="72643" numCol="1" spcCol="1270" anchor="ctr" anchorCtr="0">
          <a:noAutofit/>
        </a:bodyPr>
        <a:lstStyle/>
        <a:p>
          <a:pPr marL="0" lvl="0" indent="0" algn="l" defTabSz="800100">
            <a:lnSpc>
              <a:spcPct val="100000"/>
            </a:lnSpc>
            <a:spcBef>
              <a:spcPct val="0"/>
            </a:spcBef>
            <a:spcAft>
              <a:spcPct val="35000"/>
            </a:spcAft>
            <a:buNone/>
          </a:pPr>
          <a:r>
            <a:rPr lang="en-US" sz="1800" kern="1200" dirty="0"/>
            <a:t>-Future Medical Bills, Pain/Suffering, Disability</a:t>
          </a:r>
        </a:p>
      </dsp:txBody>
      <dsp:txXfrm>
        <a:off x="792785" y="4291575"/>
        <a:ext cx="4178817" cy="6863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E106D-2293-4240-8BE3-1850DBF952B4}">
      <dsp:nvSpPr>
        <dsp:cNvPr id="0" name=""/>
        <dsp:cNvSpPr/>
      </dsp:nvSpPr>
      <dsp:spPr>
        <a:xfrm>
          <a:off x="0" y="162"/>
          <a:ext cx="2596896" cy="490198"/>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INSURANCE COVERAGE IDENTIFIED</a:t>
          </a:r>
        </a:p>
      </dsp:txBody>
      <dsp:txXfrm>
        <a:off x="23929" y="24091"/>
        <a:ext cx="2549038" cy="442340"/>
      </dsp:txXfrm>
    </dsp:sp>
    <dsp:sp modelId="{7E8B640F-357E-45CF-98DF-5321DD32E915}">
      <dsp:nvSpPr>
        <dsp:cNvPr id="0" name=""/>
        <dsp:cNvSpPr/>
      </dsp:nvSpPr>
      <dsp:spPr>
        <a:xfrm>
          <a:off x="0" y="514870"/>
          <a:ext cx="2596896" cy="490198"/>
        </a:xfrm>
        <a:prstGeom prst="roundRect">
          <a:avLst/>
        </a:prstGeom>
        <a:solidFill>
          <a:schemeClr val="accent2">
            <a:hueOff val="119825"/>
            <a:satOff val="-1132"/>
            <a:lumOff val="-117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INITIAL MEDICAL RECORDS REQUESTED</a:t>
          </a:r>
        </a:p>
      </dsp:txBody>
      <dsp:txXfrm>
        <a:off x="23929" y="538799"/>
        <a:ext cx="2549038" cy="442340"/>
      </dsp:txXfrm>
    </dsp:sp>
    <dsp:sp modelId="{4FCF216B-2F1D-4A65-BA49-F326FC95C805}">
      <dsp:nvSpPr>
        <dsp:cNvPr id="0" name=""/>
        <dsp:cNvSpPr/>
      </dsp:nvSpPr>
      <dsp:spPr>
        <a:xfrm rot="5400000">
          <a:off x="4709168" y="-1033673"/>
          <a:ext cx="392158" cy="4616704"/>
        </a:xfrm>
        <a:prstGeom prst="round2Same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355600">
            <a:lnSpc>
              <a:spcPct val="90000"/>
            </a:lnSpc>
            <a:spcBef>
              <a:spcPct val="0"/>
            </a:spcBef>
            <a:spcAft>
              <a:spcPct val="15000"/>
            </a:spcAft>
            <a:buChar char="•"/>
          </a:pPr>
          <a:r>
            <a:rPr lang="en-US" sz="800" kern="1200" dirty="0"/>
            <a:t>can be 2 months or 2 years (depends on your injury and treatment)</a:t>
          </a:r>
        </a:p>
      </dsp:txBody>
      <dsp:txXfrm rot="-5400000">
        <a:off x="2596895" y="1097744"/>
        <a:ext cx="4597560" cy="353870"/>
      </dsp:txXfrm>
    </dsp:sp>
    <dsp:sp modelId="{202AD77A-5906-45E5-9C5B-42C5CB53E823}">
      <dsp:nvSpPr>
        <dsp:cNvPr id="0" name=""/>
        <dsp:cNvSpPr/>
      </dsp:nvSpPr>
      <dsp:spPr>
        <a:xfrm>
          <a:off x="0" y="1029579"/>
          <a:ext cx="2596896" cy="490198"/>
        </a:xfrm>
        <a:prstGeom prst="roundRect">
          <a:avLst/>
        </a:prstGeom>
        <a:solidFill>
          <a:schemeClr val="accent2">
            <a:hueOff val="239650"/>
            <a:satOff val="-2264"/>
            <a:lumOff val="-23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MEDICAL TREATMENT COMPLETED</a:t>
          </a:r>
        </a:p>
      </dsp:txBody>
      <dsp:txXfrm>
        <a:off x="23929" y="1053508"/>
        <a:ext cx="2549038" cy="442340"/>
      </dsp:txXfrm>
    </dsp:sp>
    <dsp:sp modelId="{BF4A18B5-5079-4D9A-BC83-51345588BA54}">
      <dsp:nvSpPr>
        <dsp:cNvPr id="0" name=""/>
        <dsp:cNvSpPr/>
      </dsp:nvSpPr>
      <dsp:spPr>
        <a:xfrm>
          <a:off x="0" y="1544287"/>
          <a:ext cx="2596896" cy="490198"/>
        </a:xfrm>
        <a:prstGeom prst="roundRect">
          <a:avLst/>
        </a:prstGeom>
        <a:solidFill>
          <a:schemeClr val="accent2">
            <a:hueOff val="359475"/>
            <a:satOff val="-3396"/>
            <a:lumOff val="-353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LOST WAGE DOCUMENTATION OBTAINED FROM EMPLOYER</a:t>
          </a:r>
        </a:p>
      </dsp:txBody>
      <dsp:txXfrm>
        <a:off x="23929" y="1568216"/>
        <a:ext cx="2549038" cy="442340"/>
      </dsp:txXfrm>
    </dsp:sp>
    <dsp:sp modelId="{143F658E-C390-410D-BCF6-96B0ADD13734}">
      <dsp:nvSpPr>
        <dsp:cNvPr id="0" name=""/>
        <dsp:cNvSpPr/>
      </dsp:nvSpPr>
      <dsp:spPr>
        <a:xfrm rot="5400000">
          <a:off x="4709168" y="-4256"/>
          <a:ext cx="392158" cy="4616704"/>
        </a:xfrm>
        <a:prstGeom prst="round2SameRect">
          <a:avLst/>
        </a:prstGeom>
        <a:solidFill>
          <a:schemeClr val="accent2">
            <a:tint val="40000"/>
            <a:alpha val="90000"/>
            <a:hueOff val="221939"/>
            <a:satOff val="-3277"/>
            <a:lumOff val="-341"/>
            <a:alphaOff val="0"/>
          </a:schemeClr>
        </a:solidFill>
        <a:ln w="19050" cap="rnd" cmpd="sng" algn="ctr">
          <a:solidFill>
            <a:schemeClr val="accent2">
              <a:tint val="40000"/>
              <a:alpha val="90000"/>
              <a:hueOff val="221939"/>
              <a:satOff val="-3277"/>
              <a:lumOff val="-3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355600">
            <a:lnSpc>
              <a:spcPct val="90000"/>
            </a:lnSpc>
            <a:spcBef>
              <a:spcPct val="0"/>
            </a:spcBef>
            <a:spcAft>
              <a:spcPct val="15000"/>
            </a:spcAft>
            <a:buChar char="•"/>
          </a:pPr>
          <a:r>
            <a:rPr lang="en-US" sz="800" kern="1200" dirty="0"/>
            <a:t>usually 2 weeks to a year depending on the facility where you seek treatment</a:t>
          </a:r>
        </a:p>
      </dsp:txBody>
      <dsp:txXfrm rot="-5400000">
        <a:off x="2596895" y="2127161"/>
        <a:ext cx="4597560" cy="353870"/>
      </dsp:txXfrm>
    </dsp:sp>
    <dsp:sp modelId="{65000940-9C8F-4CCE-AEF1-AF55555700F4}">
      <dsp:nvSpPr>
        <dsp:cNvPr id="0" name=""/>
        <dsp:cNvSpPr/>
      </dsp:nvSpPr>
      <dsp:spPr>
        <a:xfrm>
          <a:off x="0" y="2058995"/>
          <a:ext cx="2596896" cy="490198"/>
        </a:xfrm>
        <a:prstGeom prst="roundRect">
          <a:avLst/>
        </a:prstGeom>
        <a:solidFill>
          <a:schemeClr val="accent2">
            <a:hueOff val="479300"/>
            <a:satOff val="-4527"/>
            <a:lumOff val="-470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FINAL MEDICAL REPORTS REQUESTED (after you complete treatment)</a:t>
          </a:r>
        </a:p>
      </dsp:txBody>
      <dsp:txXfrm>
        <a:off x="23929" y="2082924"/>
        <a:ext cx="2549038" cy="442340"/>
      </dsp:txXfrm>
    </dsp:sp>
    <dsp:sp modelId="{03841E94-0195-4CE2-BD1E-04B59D1804A4}">
      <dsp:nvSpPr>
        <dsp:cNvPr id="0" name=""/>
        <dsp:cNvSpPr/>
      </dsp:nvSpPr>
      <dsp:spPr>
        <a:xfrm rot="5400000">
          <a:off x="4709168" y="510451"/>
          <a:ext cx="392158" cy="4616704"/>
        </a:xfrm>
        <a:prstGeom prst="round2SameRect">
          <a:avLst/>
        </a:prstGeom>
        <a:solidFill>
          <a:schemeClr val="accent2">
            <a:tint val="40000"/>
            <a:alpha val="90000"/>
            <a:hueOff val="443878"/>
            <a:satOff val="-6554"/>
            <a:lumOff val="-681"/>
            <a:alphaOff val="0"/>
          </a:schemeClr>
        </a:solidFill>
        <a:ln w="19050" cap="rnd" cmpd="sng" algn="ctr">
          <a:solidFill>
            <a:schemeClr val="accent2">
              <a:tint val="40000"/>
              <a:alpha val="90000"/>
              <a:hueOff val="443878"/>
              <a:satOff val="-6554"/>
              <a:lumOff val="-6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355600">
            <a:lnSpc>
              <a:spcPct val="90000"/>
            </a:lnSpc>
            <a:spcBef>
              <a:spcPct val="0"/>
            </a:spcBef>
            <a:spcAft>
              <a:spcPct val="15000"/>
            </a:spcAft>
            <a:buChar char="•"/>
          </a:pPr>
          <a:r>
            <a:rPr lang="en-US" sz="800" kern="1200" dirty="0"/>
            <a:t>Once all medical bills and records are gathered the package will be created and sent to the insurance company as well as a copy sent to you. Be sure to review the package and notify us immediately if anything is missing or incorrect. </a:t>
          </a:r>
        </a:p>
      </dsp:txBody>
      <dsp:txXfrm rot="-5400000">
        <a:off x="2596895" y="2641868"/>
        <a:ext cx="4597560" cy="353870"/>
      </dsp:txXfrm>
    </dsp:sp>
    <dsp:sp modelId="{D6BA765F-7E7F-4EC7-B0D8-FF1A6B849033}">
      <dsp:nvSpPr>
        <dsp:cNvPr id="0" name=""/>
        <dsp:cNvSpPr/>
      </dsp:nvSpPr>
      <dsp:spPr>
        <a:xfrm>
          <a:off x="0" y="2573704"/>
          <a:ext cx="2596896" cy="490198"/>
        </a:xfrm>
        <a:prstGeom prst="roundRect">
          <a:avLst/>
        </a:prstGeom>
        <a:solidFill>
          <a:schemeClr val="accent2">
            <a:hueOff val="599125"/>
            <a:satOff val="-5659"/>
            <a:lumOff val="-58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SETTLEMENT PACKAGE CREATED</a:t>
          </a:r>
        </a:p>
      </dsp:txBody>
      <dsp:txXfrm>
        <a:off x="23929" y="2597633"/>
        <a:ext cx="2549038" cy="442340"/>
      </dsp:txXfrm>
    </dsp:sp>
    <dsp:sp modelId="{0F6013E0-20BF-4C42-87DB-B896B84672F6}">
      <dsp:nvSpPr>
        <dsp:cNvPr id="0" name=""/>
        <dsp:cNvSpPr/>
      </dsp:nvSpPr>
      <dsp:spPr>
        <a:xfrm rot="5400000">
          <a:off x="4709168" y="1025159"/>
          <a:ext cx="392158" cy="4616704"/>
        </a:xfrm>
        <a:prstGeom prst="round2SameRect">
          <a:avLst/>
        </a:prstGeom>
        <a:solidFill>
          <a:schemeClr val="accent2">
            <a:tint val="40000"/>
            <a:alpha val="90000"/>
            <a:hueOff val="665816"/>
            <a:satOff val="-9830"/>
            <a:lumOff val="-1022"/>
            <a:alphaOff val="0"/>
          </a:schemeClr>
        </a:solidFill>
        <a:ln w="19050" cap="rnd" cmpd="sng" algn="ctr">
          <a:solidFill>
            <a:schemeClr val="accent2">
              <a:tint val="40000"/>
              <a:alpha val="90000"/>
              <a:hueOff val="665816"/>
              <a:satOff val="-9830"/>
              <a:lumOff val="-10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355600">
            <a:lnSpc>
              <a:spcPct val="90000"/>
            </a:lnSpc>
            <a:spcBef>
              <a:spcPct val="0"/>
            </a:spcBef>
            <a:spcAft>
              <a:spcPct val="15000"/>
            </a:spcAft>
            <a:buChar char="•"/>
          </a:pPr>
          <a:r>
            <a:rPr lang="en-US" sz="800" kern="1200" dirty="0"/>
            <a:t>can take 2 days to 6 months</a:t>
          </a:r>
        </a:p>
      </dsp:txBody>
      <dsp:txXfrm rot="-5400000">
        <a:off x="2596895" y="3156576"/>
        <a:ext cx="4597560" cy="353870"/>
      </dsp:txXfrm>
    </dsp:sp>
    <dsp:sp modelId="{A7918727-9FC4-4A77-B48B-040247DE95F2}">
      <dsp:nvSpPr>
        <dsp:cNvPr id="0" name=""/>
        <dsp:cNvSpPr/>
      </dsp:nvSpPr>
      <dsp:spPr>
        <a:xfrm>
          <a:off x="0" y="3088412"/>
          <a:ext cx="2596896" cy="490198"/>
        </a:xfrm>
        <a:prstGeom prst="roundRect">
          <a:avLst/>
        </a:prstGeom>
        <a:solidFill>
          <a:schemeClr val="accent2">
            <a:hueOff val="718950"/>
            <a:satOff val="-6791"/>
            <a:lumOff val="-706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INSURANCE COMPANY EVALUATES SETTLEMENT PACKAGE</a:t>
          </a:r>
        </a:p>
      </dsp:txBody>
      <dsp:txXfrm>
        <a:off x="23929" y="3112341"/>
        <a:ext cx="2549038" cy="442340"/>
      </dsp:txXfrm>
    </dsp:sp>
    <dsp:sp modelId="{C517C2F3-C043-45B6-9F79-C27F36CDB586}">
      <dsp:nvSpPr>
        <dsp:cNvPr id="0" name=""/>
        <dsp:cNvSpPr/>
      </dsp:nvSpPr>
      <dsp:spPr>
        <a:xfrm rot="5400000">
          <a:off x="4709168" y="1539868"/>
          <a:ext cx="392158" cy="4616704"/>
        </a:xfrm>
        <a:prstGeom prst="round2SameRect">
          <a:avLst/>
        </a:prstGeom>
        <a:solidFill>
          <a:schemeClr val="accent2">
            <a:tint val="40000"/>
            <a:alpha val="90000"/>
            <a:hueOff val="887755"/>
            <a:satOff val="-13107"/>
            <a:lumOff val="-1362"/>
            <a:alphaOff val="0"/>
          </a:schemeClr>
        </a:solidFill>
        <a:ln w="19050" cap="rnd" cmpd="sng" algn="ctr">
          <a:solidFill>
            <a:schemeClr val="accent2">
              <a:tint val="40000"/>
              <a:alpha val="90000"/>
              <a:hueOff val="887755"/>
              <a:satOff val="-13107"/>
              <a:lumOff val="-13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30480" bIns="15240" numCol="1" spcCol="1270" anchor="ctr" anchorCtr="0">
          <a:noAutofit/>
        </a:bodyPr>
        <a:lstStyle/>
        <a:p>
          <a:pPr marL="57150" lvl="1" indent="-57150" algn="l" defTabSz="355600">
            <a:lnSpc>
              <a:spcPct val="90000"/>
            </a:lnSpc>
            <a:spcBef>
              <a:spcPct val="0"/>
            </a:spcBef>
            <a:spcAft>
              <a:spcPct val="15000"/>
            </a:spcAft>
            <a:buChar char="•"/>
          </a:pPr>
          <a:r>
            <a:rPr lang="en-US" sz="800" kern="1200" dirty="0"/>
            <a:t>Negotiations, Check from Insurance Company Received, Settlement Documents Signed by client, Check deposited in trust for up to ten business days. Once your claim is settled it is typically a 3-4 week turn around before funds are in your hands.</a:t>
          </a:r>
        </a:p>
      </dsp:txBody>
      <dsp:txXfrm rot="-5400000">
        <a:off x="2596895" y="3671285"/>
        <a:ext cx="4597560" cy="353870"/>
      </dsp:txXfrm>
    </dsp:sp>
    <dsp:sp modelId="{82F4CD56-ACD5-4591-9A22-07FCE5E00451}">
      <dsp:nvSpPr>
        <dsp:cNvPr id="0" name=""/>
        <dsp:cNvSpPr/>
      </dsp:nvSpPr>
      <dsp:spPr>
        <a:xfrm>
          <a:off x="0" y="3603121"/>
          <a:ext cx="2596896" cy="490198"/>
        </a:xfrm>
        <a:prstGeom prst="roundRect">
          <a:avLst/>
        </a:prstGeom>
        <a:solidFill>
          <a:schemeClr val="accent2">
            <a:hueOff val="838775"/>
            <a:satOff val="-7923"/>
            <a:lumOff val="-82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SETTLEMENT</a:t>
          </a:r>
        </a:p>
      </dsp:txBody>
      <dsp:txXfrm>
        <a:off x="23929" y="3627050"/>
        <a:ext cx="2549038" cy="4423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EBBAD-051E-41EA-B761-3CF4C6D84476}">
      <dsp:nvSpPr>
        <dsp:cNvPr id="0" name=""/>
        <dsp:cNvSpPr/>
      </dsp:nvSpPr>
      <dsp:spPr>
        <a:xfrm>
          <a:off x="0" y="417540"/>
          <a:ext cx="4971603" cy="240975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5852" tIns="312420" rIns="385852"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$100 per hour x 5 hours work in a month = $500 (Attorney’s fees)</a:t>
          </a:r>
        </a:p>
        <a:p>
          <a:pPr marL="114300" lvl="1" indent="-114300" algn="l" defTabSz="666750">
            <a:lnSpc>
              <a:spcPct val="90000"/>
            </a:lnSpc>
            <a:spcBef>
              <a:spcPct val="0"/>
            </a:spcBef>
            <a:spcAft>
              <a:spcPct val="15000"/>
            </a:spcAft>
            <a:buChar char="•"/>
          </a:pPr>
          <a:r>
            <a:rPr lang="en-US" sz="1500" kern="1200" dirty="0"/>
            <a:t>PLUS</a:t>
          </a:r>
        </a:p>
        <a:p>
          <a:pPr marL="114300" lvl="1" indent="-114300" algn="l" defTabSz="666750">
            <a:lnSpc>
              <a:spcPct val="90000"/>
            </a:lnSpc>
            <a:spcBef>
              <a:spcPct val="0"/>
            </a:spcBef>
            <a:spcAft>
              <a:spcPct val="15000"/>
            </a:spcAft>
            <a:buChar char="•"/>
          </a:pPr>
          <a:r>
            <a:rPr lang="en-US" sz="1500" kern="1200" dirty="0"/>
            <a:t>$200 check from attorney to land surveyor to work on case</a:t>
          </a:r>
        </a:p>
        <a:p>
          <a:pPr marL="114300" lvl="1" indent="-114300" algn="l" defTabSz="666750">
            <a:lnSpc>
              <a:spcPct val="90000"/>
            </a:lnSpc>
            <a:spcBef>
              <a:spcPct val="0"/>
            </a:spcBef>
            <a:spcAft>
              <a:spcPct val="15000"/>
            </a:spcAft>
            <a:buChar char="•"/>
          </a:pPr>
          <a:r>
            <a:rPr lang="en-US" sz="1500" kern="1200" dirty="0"/>
            <a:t>EQUALS</a:t>
          </a:r>
        </a:p>
        <a:p>
          <a:pPr marL="114300" lvl="1" indent="-114300" algn="l" defTabSz="666750">
            <a:lnSpc>
              <a:spcPct val="90000"/>
            </a:lnSpc>
            <a:spcBef>
              <a:spcPct val="0"/>
            </a:spcBef>
            <a:spcAft>
              <a:spcPct val="15000"/>
            </a:spcAft>
            <a:buChar char="•"/>
          </a:pPr>
          <a:r>
            <a:rPr lang="en-US" sz="1500" kern="1200" dirty="0"/>
            <a:t>$700 total bill for the monthly billing cycle</a:t>
          </a:r>
        </a:p>
        <a:p>
          <a:pPr marL="228600" lvl="2" indent="-114300" algn="l" defTabSz="666750">
            <a:lnSpc>
              <a:spcPct val="90000"/>
            </a:lnSpc>
            <a:spcBef>
              <a:spcPct val="0"/>
            </a:spcBef>
            <a:spcAft>
              <a:spcPct val="15000"/>
            </a:spcAft>
            <a:buChar char="•"/>
          </a:pPr>
          <a:r>
            <a:rPr lang="en-US" sz="1500" kern="1200" dirty="0"/>
            <a:t>$500 attorney fees + $200 expenses = $700</a:t>
          </a:r>
        </a:p>
        <a:p>
          <a:pPr marL="228600" lvl="2" indent="-114300" algn="l" defTabSz="666750">
            <a:lnSpc>
              <a:spcPct val="90000"/>
            </a:lnSpc>
            <a:spcBef>
              <a:spcPct val="0"/>
            </a:spcBef>
            <a:spcAft>
              <a:spcPct val="15000"/>
            </a:spcAft>
            <a:buChar char="•"/>
          </a:pPr>
          <a:r>
            <a:rPr lang="en-US" sz="1500" kern="1200" dirty="0"/>
            <a:t>Billed monthly and must be paid monthly</a:t>
          </a:r>
        </a:p>
      </dsp:txBody>
      <dsp:txXfrm>
        <a:off x="0" y="417540"/>
        <a:ext cx="4971603" cy="2409750"/>
      </dsp:txXfrm>
    </dsp:sp>
    <dsp:sp modelId="{C45C6647-DD30-4F12-BFF1-E644B24125ED}">
      <dsp:nvSpPr>
        <dsp:cNvPr id="0" name=""/>
        <dsp:cNvSpPr/>
      </dsp:nvSpPr>
      <dsp:spPr>
        <a:xfrm>
          <a:off x="248580" y="196140"/>
          <a:ext cx="3480122" cy="442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1540" tIns="0" rIns="131540" bIns="0" numCol="1" spcCol="1270" anchor="ctr" anchorCtr="0">
          <a:noAutofit/>
        </a:bodyPr>
        <a:lstStyle/>
        <a:p>
          <a:pPr marL="0" lvl="0" indent="0" algn="l" defTabSz="666750">
            <a:lnSpc>
              <a:spcPct val="90000"/>
            </a:lnSpc>
            <a:spcBef>
              <a:spcPct val="0"/>
            </a:spcBef>
            <a:spcAft>
              <a:spcPct val="35000"/>
            </a:spcAft>
            <a:buNone/>
          </a:pPr>
          <a:r>
            <a:rPr lang="en-US" sz="1500" kern="1200" dirty="0"/>
            <a:t>Traditional Hourly Billing—to be paid by client each month</a:t>
          </a:r>
        </a:p>
      </dsp:txBody>
      <dsp:txXfrm>
        <a:off x="270196" y="217756"/>
        <a:ext cx="3436890" cy="399568"/>
      </dsp:txXfrm>
    </dsp:sp>
    <dsp:sp modelId="{671EFF7D-A462-4C75-A7AA-0390BD2A5060}">
      <dsp:nvSpPr>
        <dsp:cNvPr id="0" name=""/>
        <dsp:cNvSpPr/>
      </dsp:nvSpPr>
      <dsp:spPr>
        <a:xfrm>
          <a:off x="0" y="3129690"/>
          <a:ext cx="4971603" cy="1653750"/>
        </a:xfrm>
        <a:prstGeom prst="rect">
          <a:avLst/>
        </a:prstGeom>
        <a:solidFill>
          <a:schemeClr val="lt1">
            <a:alpha val="90000"/>
            <a:hueOff val="0"/>
            <a:satOff val="0"/>
            <a:lumOff val="0"/>
            <a:alphaOff val="0"/>
          </a:schemeClr>
        </a:solidFill>
        <a:ln w="12700" cap="rnd" cmpd="sng" algn="ctr">
          <a:solidFill>
            <a:schemeClr val="accent2">
              <a:hueOff val="838775"/>
              <a:satOff val="-7923"/>
              <a:lumOff val="-82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5852" tIns="312420" rIns="385852"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Attorney Fees are a percentage of total recovery obtained AND unlike traditional hourly billing, YOU DO NOT OWE ANY ATTORNEY FEES UNLESS YOU RECOVER MONEY</a:t>
          </a:r>
        </a:p>
        <a:p>
          <a:pPr marL="114300" lvl="1" indent="-114300" algn="l" defTabSz="666750">
            <a:lnSpc>
              <a:spcPct val="90000"/>
            </a:lnSpc>
            <a:spcBef>
              <a:spcPct val="0"/>
            </a:spcBef>
            <a:spcAft>
              <a:spcPct val="15000"/>
            </a:spcAft>
            <a:buChar char="•"/>
          </a:pPr>
          <a:r>
            <a:rPr lang="en-US" sz="1500" kern="1200" dirty="0"/>
            <a:t>Costs are the actual costs for expert fees, medical records fees, photo processing, etc.</a:t>
          </a:r>
        </a:p>
      </dsp:txBody>
      <dsp:txXfrm>
        <a:off x="0" y="3129690"/>
        <a:ext cx="4971603" cy="1653750"/>
      </dsp:txXfrm>
    </dsp:sp>
    <dsp:sp modelId="{4A55F977-9319-4631-AB23-ADA0351E791B}">
      <dsp:nvSpPr>
        <dsp:cNvPr id="0" name=""/>
        <dsp:cNvSpPr/>
      </dsp:nvSpPr>
      <dsp:spPr>
        <a:xfrm>
          <a:off x="248580" y="2908290"/>
          <a:ext cx="3480122" cy="442800"/>
        </a:xfrm>
        <a:prstGeom prst="roundRect">
          <a:avLst/>
        </a:prstGeom>
        <a:gradFill rotWithShape="0">
          <a:gsLst>
            <a:gs pos="0">
              <a:schemeClr val="accent2">
                <a:hueOff val="838775"/>
                <a:satOff val="-7923"/>
                <a:lumOff val="-8237"/>
                <a:alphaOff val="0"/>
                <a:tint val="96000"/>
                <a:lumMod val="100000"/>
              </a:schemeClr>
            </a:gs>
            <a:gs pos="78000">
              <a:schemeClr val="accent2">
                <a:hueOff val="838775"/>
                <a:satOff val="-7923"/>
                <a:lumOff val="-82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1540" tIns="0" rIns="131540" bIns="0" numCol="1" spcCol="1270" anchor="ctr" anchorCtr="0">
          <a:noAutofit/>
        </a:bodyPr>
        <a:lstStyle/>
        <a:p>
          <a:pPr marL="0" lvl="0" indent="0" algn="l" defTabSz="666750">
            <a:lnSpc>
              <a:spcPct val="90000"/>
            </a:lnSpc>
            <a:spcBef>
              <a:spcPct val="0"/>
            </a:spcBef>
            <a:spcAft>
              <a:spcPct val="35000"/>
            </a:spcAft>
            <a:buNone/>
          </a:pPr>
          <a:r>
            <a:rPr lang="en-US" sz="1500" kern="1200" dirty="0"/>
            <a:t>Contingent Fee Billing--paid at end of case when resolved</a:t>
          </a:r>
        </a:p>
      </dsp:txBody>
      <dsp:txXfrm>
        <a:off x="270196" y="2929906"/>
        <a:ext cx="3436890" cy="3995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55437-984E-4DA2-AE86-C90932AC91BC}">
      <dsp:nvSpPr>
        <dsp:cNvPr id="0" name=""/>
        <dsp:cNvSpPr/>
      </dsp:nvSpPr>
      <dsp:spPr>
        <a:xfrm>
          <a:off x="1219725" y="2473"/>
          <a:ext cx="2880914" cy="17285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Failing to seek medical treatment in a timely fashion.</a:t>
          </a:r>
        </a:p>
      </dsp:txBody>
      <dsp:txXfrm>
        <a:off x="1219725" y="2473"/>
        <a:ext cx="2880914" cy="1728548"/>
      </dsp:txXfrm>
    </dsp:sp>
    <dsp:sp modelId="{1121C7D2-AEE7-47EF-8AFD-B322DCF1D5A1}">
      <dsp:nvSpPr>
        <dsp:cNvPr id="0" name=""/>
        <dsp:cNvSpPr/>
      </dsp:nvSpPr>
      <dsp:spPr>
        <a:xfrm>
          <a:off x="4388730" y="2473"/>
          <a:ext cx="2880914" cy="1728548"/>
        </a:xfrm>
        <a:prstGeom prst="rect">
          <a:avLst/>
        </a:prstGeom>
        <a:solidFill>
          <a:schemeClr val="accent2">
            <a:hueOff val="167755"/>
            <a:satOff val="-1585"/>
            <a:lumOff val="-164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Allowing the insurance company adjuster to visit in person.</a:t>
          </a:r>
        </a:p>
      </dsp:txBody>
      <dsp:txXfrm>
        <a:off x="4388730" y="2473"/>
        <a:ext cx="2880914" cy="1728548"/>
      </dsp:txXfrm>
    </dsp:sp>
    <dsp:sp modelId="{0CEF77A9-945D-4DCD-83D5-7E4570CF3DE2}">
      <dsp:nvSpPr>
        <dsp:cNvPr id="0" name=""/>
        <dsp:cNvSpPr/>
      </dsp:nvSpPr>
      <dsp:spPr>
        <a:xfrm>
          <a:off x="1219725" y="2019113"/>
          <a:ext cx="2880914" cy="1728548"/>
        </a:xfrm>
        <a:prstGeom prst="rect">
          <a:avLst/>
        </a:prstGeom>
        <a:solidFill>
          <a:schemeClr val="accent2">
            <a:hueOff val="335510"/>
            <a:satOff val="-3169"/>
            <a:lumOff val="-32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Giving the liability insurance company a Recorded Interview.</a:t>
          </a:r>
        </a:p>
      </dsp:txBody>
      <dsp:txXfrm>
        <a:off x="1219725" y="2019113"/>
        <a:ext cx="2880914" cy="1728548"/>
      </dsp:txXfrm>
    </dsp:sp>
    <dsp:sp modelId="{E89E2FF3-2859-403C-B785-76F07BC395A5}">
      <dsp:nvSpPr>
        <dsp:cNvPr id="0" name=""/>
        <dsp:cNvSpPr/>
      </dsp:nvSpPr>
      <dsp:spPr>
        <a:xfrm>
          <a:off x="4388730" y="2019113"/>
          <a:ext cx="2880914" cy="1728548"/>
        </a:xfrm>
        <a:prstGeom prst="rect">
          <a:avLst/>
        </a:prstGeom>
        <a:solidFill>
          <a:schemeClr val="accent2">
            <a:hueOff val="503265"/>
            <a:satOff val="-4754"/>
            <a:lumOff val="-49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FAILING TO USE YOUR HEALTH INSURANCE – many laypeople, even medical billing personnel in hospitals, mistakenly believe that you cannot use your health insurance to pay medical bills related to an automobile accident.</a:t>
          </a:r>
        </a:p>
      </dsp:txBody>
      <dsp:txXfrm>
        <a:off x="4388730" y="2019113"/>
        <a:ext cx="2880914" cy="1728548"/>
      </dsp:txXfrm>
    </dsp:sp>
    <dsp:sp modelId="{411B6DAC-2177-409F-8C22-97E934AA9CC0}">
      <dsp:nvSpPr>
        <dsp:cNvPr id="0" name=""/>
        <dsp:cNvSpPr/>
      </dsp:nvSpPr>
      <dsp:spPr>
        <a:xfrm>
          <a:off x="1219725" y="4035753"/>
          <a:ext cx="2880914" cy="1728548"/>
        </a:xfrm>
        <a:prstGeom prst="rect">
          <a:avLst/>
        </a:prstGeom>
        <a:solidFill>
          <a:schemeClr val="accent2">
            <a:hueOff val="671020"/>
            <a:satOff val="-6338"/>
            <a:lumOff val="-659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Stopping medical treatment before you are fully recovered.</a:t>
          </a:r>
        </a:p>
      </dsp:txBody>
      <dsp:txXfrm>
        <a:off x="1219725" y="4035753"/>
        <a:ext cx="2880914" cy="1728548"/>
      </dsp:txXfrm>
    </dsp:sp>
    <dsp:sp modelId="{9C8FED69-8B08-4501-A5B1-8E5B5D6B52A3}">
      <dsp:nvSpPr>
        <dsp:cNvPr id="0" name=""/>
        <dsp:cNvSpPr/>
      </dsp:nvSpPr>
      <dsp:spPr>
        <a:xfrm>
          <a:off x="4388730" y="4035753"/>
          <a:ext cx="2880914" cy="1728548"/>
        </a:xfrm>
        <a:prstGeom prst="rect">
          <a:avLst/>
        </a:prstGeom>
        <a:solidFill>
          <a:schemeClr val="accent2">
            <a:hueOff val="838775"/>
            <a:satOff val="-7923"/>
            <a:lumOff val="-82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Letting lack of health insurance keep you from getting treatment for your injuries.  We can help.  There are several good options for medical care that will not cost you anything out of pocket.  We can help.</a:t>
          </a:r>
        </a:p>
      </dsp:txBody>
      <dsp:txXfrm>
        <a:off x="4388730" y="4035753"/>
        <a:ext cx="2880914" cy="17285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dirty="0"/>
          </a:p>
        </p:txBody>
      </p:sp>
      <p:sp>
        <p:nvSpPr>
          <p:cNvPr id="419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dirty="0"/>
          </a:p>
        </p:txBody>
      </p:sp>
      <p:sp>
        <p:nvSpPr>
          <p:cNvPr id="419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146791AD-1524-41B3-9494-F1E5AAB7FE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EB19490-BFD7-4654-8455-BA9A05EC0F78}" type="slidenum">
              <a:rPr lang="en-US"/>
              <a:pPr/>
              <a:t>1</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18016FA-47BC-4CF7-949E-F38FCED26FD4}" type="slidenum">
              <a:rPr lang="en-US"/>
              <a:pPr/>
              <a:t>14</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B2BD32-2CD1-4EA6-B488-6371D7D4D1CF}"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90493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3C4F364-D38D-454F-9465-0E0BFB01ED1B}" type="slidenum">
              <a:rPr lang="en-US"/>
              <a:pPr/>
              <a:t>16</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90D14FF-D360-4BF2-93CC-E7C7D47D0429}" type="slidenum">
              <a:rPr lang="en-US"/>
              <a:pPr/>
              <a:t>17</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4EDEE50-C6F4-41BB-B320-611DBBF28E4F}" type="slidenum">
              <a:rPr lang="en-US"/>
              <a:pPr/>
              <a:t>18</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7D23436-E8B6-4108-A65E-FF66D012412A}" type="slidenum">
              <a:rPr lang="en-US"/>
              <a:pPr/>
              <a:t>19</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28C4BA6-D9B4-4E22-A2C3-65B820D1663C}" type="slidenum">
              <a:rPr lang="en-US"/>
              <a:pPr/>
              <a:t>20</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3A1497C-1659-481D-9E18-B5C4C7AF3FA9}" type="slidenum">
              <a:rPr lang="en-US"/>
              <a:pPr/>
              <a:t>21</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AADEB6C-28A8-4600-BBFB-0A64E62B3825}" type="slidenum">
              <a:rPr lang="en-US"/>
              <a:pPr/>
              <a:t>2</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B0E03DF-D18C-4CD2-9D73-762F475DF2ED}" type="slidenum">
              <a:rPr lang="en-US"/>
              <a:pPr/>
              <a:t>7</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FD9FAA6-BC74-4959-8B90-B61A1E07832F}" type="slidenum">
              <a:rPr lang="en-US"/>
              <a:pPr/>
              <a:t>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16BC4D5-73D2-4A44-B6E5-FD93C28EA175}" type="slidenum">
              <a:rPr lang="en-US"/>
              <a:pPr/>
              <a:t>9</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981BA93-F770-481F-81B8-7E2BE6D1EE82}" type="slidenum">
              <a:rPr lang="en-US"/>
              <a:pPr/>
              <a:t>10</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BD5A734-BF6A-4EF1-A4DD-BBD3672F9876}" type="slidenum">
              <a:rPr lang="en-US"/>
              <a:pPr/>
              <a:t>11</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D3E72B0-7809-464E-9E6B-654E78EB5BE7}" type="slidenum">
              <a:rPr lang="en-US"/>
              <a:pPr/>
              <a:t>12</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E971596-A41F-4DAE-92FE-1F18525E5CF9}" type="slidenum">
              <a:rPr lang="en-US"/>
              <a:pPr/>
              <a:t>13</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F545550-EB98-4ED4-8B67-60B115F4B3AC}" type="slidenum">
              <a:rPr lang="en-US" smtClean="0"/>
              <a:pPr>
                <a:defRPr/>
              </a:pPr>
              <a:t>‹#›</a:t>
            </a:fld>
            <a:endParaRPr lang="en-US" dirty="0"/>
          </a:p>
        </p:txBody>
      </p:sp>
    </p:spTree>
    <p:extLst>
      <p:ext uri="{BB962C8B-B14F-4D97-AF65-F5344CB8AC3E}">
        <p14:creationId xmlns:p14="http://schemas.microsoft.com/office/powerpoint/2010/main" val="43584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Tree>
    <p:extLst>
      <p:ext uri="{BB962C8B-B14F-4D97-AF65-F5344CB8AC3E}">
        <p14:creationId xmlns:p14="http://schemas.microsoft.com/office/powerpoint/2010/main" val="377558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738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Tree>
    <p:extLst>
      <p:ext uri="{BB962C8B-B14F-4D97-AF65-F5344CB8AC3E}">
        <p14:creationId xmlns:p14="http://schemas.microsoft.com/office/powerpoint/2010/main" val="2947068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5842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Tree>
    <p:extLst>
      <p:ext uri="{BB962C8B-B14F-4D97-AF65-F5344CB8AC3E}">
        <p14:creationId xmlns:p14="http://schemas.microsoft.com/office/powerpoint/2010/main" val="380622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AF4AA3F-9869-48C7-95F8-072CEBFD8D25}" type="slidenum">
              <a:rPr lang="en-US" smtClean="0"/>
              <a:pPr>
                <a:defRPr/>
              </a:pPr>
              <a:t>‹#›</a:t>
            </a:fld>
            <a:endParaRPr lang="en-US" dirty="0"/>
          </a:p>
        </p:txBody>
      </p:sp>
    </p:spTree>
    <p:extLst>
      <p:ext uri="{BB962C8B-B14F-4D97-AF65-F5344CB8AC3E}">
        <p14:creationId xmlns:p14="http://schemas.microsoft.com/office/powerpoint/2010/main" val="1312977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803F482-358E-4CD5-894E-A16A674DC033}" type="slidenum">
              <a:rPr lang="en-US" smtClean="0"/>
              <a:pPr>
                <a:defRPr/>
              </a:pPr>
              <a:t>‹#›</a:t>
            </a:fld>
            <a:endParaRPr lang="en-US" dirty="0"/>
          </a:p>
        </p:txBody>
      </p:sp>
    </p:spTree>
    <p:extLst>
      <p:ext uri="{BB962C8B-B14F-4D97-AF65-F5344CB8AC3E}">
        <p14:creationId xmlns:p14="http://schemas.microsoft.com/office/powerpoint/2010/main" val="160087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F0958C-AB5B-4C29-A8EB-9BEE90843AFB}" type="slidenum">
              <a:rPr lang="en-US" smtClean="0"/>
              <a:pPr>
                <a:defRPr/>
              </a:pPr>
              <a:t>‹#›</a:t>
            </a:fld>
            <a:endParaRPr lang="en-US" dirty="0"/>
          </a:p>
        </p:txBody>
      </p:sp>
    </p:spTree>
    <p:extLst>
      <p:ext uri="{BB962C8B-B14F-4D97-AF65-F5344CB8AC3E}">
        <p14:creationId xmlns:p14="http://schemas.microsoft.com/office/powerpoint/2010/main" val="222480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4A0F3D6-759E-480C-B1D8-DF98B0264B4B}" type="slidenum">
              <a:rPr lang="en-US" smtClean="0"/>
              <a:pPr>
                <a:defRPr/>
              </a:pPr>
              <a:t>‹#›</a:t>
            </a:fld>
            <a:endParaRPr lang="en-US" dirty="0"/>
          </a:p>
        </p:txBody>
      </p:sp>
    </p:spTree>
    <p:extLst>
      <p:ext uri="{BB962C8B-B14F-4D97-AF65-F5344CB8AC3E}">
        <p14:creationId xmlns:p14="http://schemas.microsoft.com/office/powerpoint/2010/main" val="85036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3F39185-0254-4BC7-8D2C-573CA4274D5A}" type="slidenum">
              <a:rPr lang="en-US" smtClean="0"/>
              <a:pPr>
                <a:defRPr/>
              </a:pPr>
              <a:t>‹#›</a:t>
            </a:fld>
            <a:endParaRPr lang="en-US" dirty="0"/>
          </a:p>
        </p:txBody>
      </p:sp>
    </p:spTree>
    <p:extLst>
      <p:ext uri="{BB962C8B-B14F-4D97-AF65-F5344CB8AC3E}">
        <p14:creationId xmlns:p14="http://schemas.microsoft.com/office/powerpoint/2010/main" val="182849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9F9903D-EB28-4297-9862-FC53B3AB879B}" type="slidenum">
              <a:rPr lang="en-US" smtClean="0"/>
              <a:pPr>
                <a:defRPr/>
              </a:pPr>
              <a:t>‹#›</a:t>
            </a:fld>
            <a:endParaRPr lang="en-US" dirty="0"/>
          </a:p>
        </p:txBody>
      </p:sp>
    </p:spTree>
    <p:extLst>
      <p:ext uri="{BB962C8B-B14F-4D97-AF65-F5344CB8AC3E}">
        <p14:creationId xmlns:p14="http://schemas.microsoft.com/office/powerpoint/2010/main" val="24759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AC9721B-1241-4BB1-B0D5-78E0CA130346}" type="slidenum">
              <a:rPr lang="en-US" smtClean="0"/>
              <a:pPr>
                <a:defRPr/>
              </a:pPr>
              <a:t>‹#›</a:t>
            </a:fld>
            <a:endParaRPr lang="en-US" dirty="0"/>
          </a:p>
        </p:txBody>
      </p:sp>
    </p:spTree>
    <p:extLst>
      <p:ext uri="{BB962C8B-B14F-4D97-AF65-F5344CB8AC3E}">
        <p14:creationId xmlns:p14="http://schemas.microsoft.com/office/powerpoint/2010/main" val="240849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6B34719-4996-4150-A100-3A3F16E5961C}" type="slidenum">
              <a:rPr lang="en-US" smtClean="0"/>
              <a:pPr>
                <a:defRPr/>
              </a:pPr>
              <a:t>‹#›</a:t>
            </a:fld>
            <a:endParaRPr lang="en-US" dirty="0"/>
          </a:p>
        </p:txBody>
      </p:sp>
    </p:spTree>
    <p:extLst>
      <p:ext uri="{BB962C8B-B14F-4D97-AF65-F5344CB8AC3E}">
        <p14:creationId xmlns:p14="http://schemas.microsoft.com/office/powerpoint/2010/main" val="335039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4CEBEAA-2060-4BC2-8995-11506EE8D70F}" type="slidenum">
              <a:rPr lang="en-US" smtClean="0"/>
              <a:pPr>
                <a:defRPr/>
              </a:pPr>
              <a:t>‹#›</a:t>
            </a:fld>
            <a:endParaRPr lang="en-US" dirty="0"/>
          </a:p>
        </p:txBody>
      </p:sp>
    </p:spTree>
    <p:extLst>
      <p:ext uri="{BB962C8B-B14F-4D97-AF65-F5344CB8AC3E}">
        <p14:creationId xmlns:p14="http://schemas.microsoft.com/office/powerpoint/2010/main" val="344564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9DDB5F9-5DED-4765-96A8-3C6D5B5D99A9}" type="slidenum">
              <a:rPr lang="en-US" smtClean="0"/>
              <a:pPr>
                <a:defRPr/>
              </a:pPr>
              <a:t>‹#›</a:t>
            </a:fld>
            <a:endParaRPr lang="en-US" dirty="0"/>
          </a:p>
        </p:txBody>
      </p:sp>
    </p:spTree>
    <p:extLst>
      <p:ext uri="{BB962C8B-B14F-4D97-AF65-F5344CB8AC3E}">
        <p14:creationId xmlns:p14="http://schemas.microsoft.com/office/powerpoint/2010/main" val="147364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9F9903D-EB28-4297-9862-FC53B3AB879B}" type="slidenum">
              <a:rPr lang="en-US" smtClean="0"/>
              <a:pPr>
                <a:defRPr/>
              </a:pPr>
              <a:t>‹#›</a:t>
            </a:fld>
            <a:endParaRPr lang="en-US" dirty="0"/>
          </a:p>
        </p:txBody>
      </p:sp>
    </p:spTree>
    <p:extLst>
      <p:ext uri="{BB962C8B-B14F-4D97-AF65-F5344CB8AC3E}">
        <p14:creationId xmlns:p14="http://schemas.microsoft.com/office/powerpoint/2010/main" val="3212166218"/>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pic>
        <p:nvPicPr>
          <p:cNvPr id="1030" name="Picture 6" descr="Lanier Law Group, P.A.">
            <a:extLst>
              <a:ext uri="{FF2B5EF4-FFF2-40B4-BE49-F238E27FC236}">
                <a16:creationId xmlns:a16="http://schemas.microsoft.com/office/drawing/2014/main" id="{8571488C-9C08-4FCF-B1D6-54C803DD44F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76401" y="1752601"/>
            <a:ext cx="4038600" cy="2551462"/>
          </a:xfrm>
          <a:prstGeom prst="rect">
            <a:avLst/>
          </a:prstGeom>
          <a:noFill/>
          <a:effectLst>
            <a:outerShdw blurRad="25400" dist="38100" dir="5400000" algn="ctr" rotWithShape="0">
              <a:srgbClr val="000000">
                <a:alpha val="43137"/>
              </a:srgbClr>
            </a:outerShdw>
            <a:softEdge rad="127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8000" y="609600"/>
            <a:ext cx="6447501" cy="1320800"/>
          </a:xfrm>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lnSpc>
                <a:spcPct val="90000"/>
              </a:lnSpc>
              <a:defRPr/>
            </a:pPr>
            <a:r>
              <a:rPr lang="en-US" sz="2800" b="1" dirty="0">
                <a:ln w="11430"/>
                <a:effectLst>
                  <a:outerShdw blurRad="50800" dist="39000" dir="5460000" algn="tl">
                    <a:srgbClr val="000000">
                      <a:alpha val="38000"/>
                    </a:srgbClr>
                  </a:outerShdw>
                </a:effectLst>
              </a:rPr>
              <a:t>The Importance of Following Through with Medical Treatment	</a:t>
            </a:r>
          </a:p>
        </p:txBody>
      </p:sp>
      <p:sp>
        <p:nvSpPr>
          <p:cNvPr id="15363" name="Rectangle 3"/>
          <p:cNvSpPr>
            <a:spLocks noGrp="1" noChangeArrowheads="1"/>
          </p:cNvSpPr>
          <p:nvPr>
            <p:ph idx="1"/>
          </p:nvPr>
        </p:nvSpPr>
        <p:spPr>
          <a:xfrm>
            <a:off x="508000" y="2242330"/>
            <a:ext cx="3915323" cy="3701270"/>
          </a:xfrm>
        </p:spPr>
        <p:txBody>
          <a:bodyPr>
            <a:normAutofit/>
          </a:bodyPr>
          <a:lstStyle/>
          <a:p>
            <a:pPr eaLnBrk="1" hangingPunct="1">
              <a:lnSpc>
                <a:spcPct val="90000"/>
              </a:lnSpc>
              <a:buClrTx/>
              <a:defRPr/>
            </a:pPr>
            <a:r>
              <a:rPr lang="en-US" sz="1100" dirty="0"/>
              <a:t>Insurance companies do not take your word for it that you were injured in the auto accident, no matter how bad the accident.</a:t>
            </a:r>
          </a:p>
          <a:p>
            <a:pPr eaLnBrk="1" hangingPunct="1">
              <a:lnSpc>
                <a:spcPct val="90000"/>
              </a:lnSpc>
              <a:buClrTx/>
              <a:defRPr/>
            </a:pPr>
            <a:r>
              <a:rPr lang="en-US" sz="1100" dirty="0"/>
              <a:t>Your injury will be determined by your doctors.</a:t>
            </a:r>
          </a:p>
          <a:p>
            <a:pPr eaLnBrk="1" hangingPunct="1">
              <a:lnSpc>
                <a:spcPct val="90000"/>
              </a:lnSpc>
              <a:buClrTx/>
              <a:defRPr/>
            </a:pPr>
            <a:r>
              <a:rPr lang="en-US" sz="1100" dirty="0"/>
              <a:t>The most important evidence of your injury is your medical chart.</a:t>
            </a:r>
          </a:p>
          <a:p>
            <a:pPr eaLnBrk="1" hangingPunct="1">
              <a:lnSpc>
                <a:spcPct val="90000"/>
              </a:lnSpc>
              <a:buClrTx/>
              <a:defRPr/>
            </a:pPr>
            <a:r>
              <a:rPr lang="en-US" sz="1100" dirty="0"/>
              <a:t>You will not be adequately paid for you injury if you fail to obtain medical treatment for your injuries.</a:t>
            </a:r>
          </a:p>
          <a:p>
            <a:pPr eaLnBrk="1" hangingPunct="1">
              <a:lnSpc>
                <a:spcPct val="90000"/>
              </a:lnSpc>
              <a:buClrTx/>
              <a:defRPr/>
            </a:pPr>
            <a:r>
              <a:rPr lang="en-US" sz="1100" dirty="0"/>
              <a:t>If you stop your medical treatment before your doctor releases you OR before you are fully recovered, you will decrease the value of your case.</a:t>
            </a:r>
          </a:p>
          <a:p>
            <a:pPr eaLnBrk="1" hangingPunct="1">
              <a:lnSpc>
                <a:spcPct val="90000"/>
              </a:lnSpc>
              <a:buClrTx/>
              <a:defRPr/>
            </a:pPr>
            <a:r>
              <a:rPr lang="en-US" sz="1100" dirty="0"/>
              <a:t>When you settle, the insurance company will be released from liability for future problems that arise.</a:t>
            </a:r>
          </a:p>
          <a:p>
            <a:pPr eaLnBrk="1" hangingPunct="1">
              <a:lnSpc>
                <a:spcPct val="90000"/>
              </a:lnSpc>
              <a:buClrTx/>
              <a:defRPr/>
            </a:pPr>
            <a:r>
              <a:rPr lang="en-US" sz="1100" dirty="0"/>
              <a:t>It is important to fully investigate and document your injury through medical care.</a:t>
            </a:r>
          </a:p>
        </p:txBody>
      </p:sp>
      <p:pic>
        <p:nvPicPr>
          <p:cNvPr id="71" name="Graphic 70" descr="Ambulance">
            <a:extLst>
              <a:ext uri="{FF2B5EF4-FFF2-40B4-BE49-F238E27FC236}">
                <a16:creationId xmlns:a16="http://schemas.microsoft.com/office/drawing/2014/main" id="{EEE48E48-D04B-4916-BCBC-096BC0D171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65562" y="2159000"/>
            <a:ext cx="2359152" cy="235915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609600"/>
            <a:ext cx="8686800" cy="1099457"/>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lnSpc>
                <a:spcPct val="90000"/>
              </a:lnSpc>
              <a:defRPr/>
            </a:pPr>
            <a:r>
              <a:rPr lang="en-US" b="1" dirty="0">
                <a:ln w="11430"/>
                <a:effectLst>
                  <a:outerShdw blurRad="50800" dist="39000" dir="5460000" algn="tl">
                    <a:srgbClr val="000000">
                      <a:alpha val="38000"/>
                    </a:srgbClr>
                  </a:outerShdw>
                </a:effectLst>
              </a:rPr>
              <a:t> TIMELINE OF A PERSONAL INJURY CASE </a:t>
            </a:r>
          </a:p>
        </p:txBody>
      </p:sp>
      <p:graphicFrame>
        <p:nvGraphicFramePr>
          <p:cNvPr id="2056" name="Rectangle 6">
            <a:extLst>
              <a:ext uri="{FF2B5EF4-FFF2-40B4-BE49-F238E27FC236}">
                <a16:creationId xmlns:a16="http://schemas.microsoft.com/office/drawing/2014/main" id="{0644EA14-A434-45A0-926D-73E22B747595}"/>
              </a:ext>
            </a:extLst>
          </p:cNvPr>
          <p:cNvGraphicFramePr>
            <a:graphicFrameLocks noGrp="1"/>
          </p:cNvGraphicFramePr>
          <p:nvPr>
            <p:ph idx="1"/>
            <p:extLst>
              <p:ext uri="{D42A27DB-BD31-4B8C-83A1-F6EECF244321}">
                <p14:modId xmlns:p14="http://schemas.microsoft.com/office/powerpoint/2010/main" val="1162461221"/>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sz="4000" b="1" dirty="0">
                <a:ln w="11430"/>
                <a:solidFill>
                  <a:schemeClr val="accent1"/>
                </a:solidFill>
                <a:effectLst>
                  <a:outerShdw blurRad="50800" dist="39000" dir="5460000" algn="tl">
                    <a:srgbClr val="000000">
                      <a:alpha val="38000"/>
                    </a:srgbClr>
                  </a:outerShdw>
                </a:effectLst>
              </a:rPr>
              <a:t>THE STATUS OF YOUR CASE:</a:t>
            </a:r>
            <a:br>
              <a:rPr lang="en-US" sz="4000" b="1" dirty="0">
                <a:ln w="11430"/>
                <a:solidFill>
                  <a:schemeClr val="accent1"/>
                </a:solidFill>
                <a:effectLst>
                  <a:outerShdw blurRad="50800" dist="39000" dir="5460000" algn="tl">
                    <a:srgbClr val="000000">
                      <a:alpha val="38000"/>
                    </a:srgbClr>
                  </a:outerShdw>
                </a:effectLst>
              </a:rPr>
            </a:br>
            <a:r>
              <a:rPr lang="en-US" sz="4000" b="1" dirty="0">
                <a:ln w="11430"/>
                <a:solidFill>
                  <a:schemeClr val="accent1"/>
                </a:solidFill>
                <a:effectLst>
                  <a:outerShdw blurRad="50800" dist="39000" dir="5460000" algn="tl">
                    <a:srgbClr val="000000">
                      <a:alpha val="38000"/>
                    </a:srgbClr>
                  </a:outerShdw>
                </a:effectLst>
              </a:rPr>
              <a:t>ONE, TWO THREE</a:t>
            </a:r>
          </a:p>
        </p:txBody>
      </p:sp>
      <p:sp>
        <p:nvSpPr>
          <p:cNvPr id="14339" name="Rectangle 3"/>
          <p:cNvSpPr>
            <a:spLocks noGrp="1" noChangeArrowheads="1"/>
          </p:cNvSpPr>
          <p:nvPr>
            <p:ph idx="1"/>
          </p:nvPr>
        </p:nvSpPr>
        <p:spPr/>
        <p:txBody>
          <a:bodyPr>
            <a:normAutofit/>
          </a:bodyPr>
          <a:lstStyle/>
          <a:p>
            <a:pPr eaLnBrk="1" hangingPunct="1">
              <a:lnSpc>
                <a:spcPct val="90000"/>
              </a:lnSpc>
              <a:buClrTx/>
              <a:defRPr/>
            </a:pPr>
            <a:endParaRPr lang="en-US" dirty="0"/>
          </a:p>
          <a:p>
            <a:pPr marL="0" indent="0" eaLnBrk="1" hangingPunct="1">
              <a:lnSpc>
                <a:spcPct val="90000"/>
              </a:lnSpc>
              <a:buClrTx/>
              <a:buNone/>
              <a:defRPr/>
            </a:pPr>
            <a:r>
              <a:rPr lang="en-US" dirty="0"/>
              <a:t>ONE:	You are still undergoing medical treatment; </a:t>
            </a:r>
          </a:p>
          <a:p>
            <a:pPr eaLnBrk="1" hangingPunct="1">
              <a:lnSpc>
                <a:spcPct val="90000"/>
              </a:lnSpc>
              <a:buClrTx/>
              <a:buNone/>
              <a:defRPr/>
            </a:pPr>
            <a:r>
              <a:rPr lang="en-US" dirty="0"/>
              <a:t>					OR</a:t>
            </a:r>
          </a:p>
          <a:p>
            <a:pPr marL="0" indent="0" eaLnBrk="1" hangingPunct="1">
              <a:lnSpc>
                <a:spcPct val="90000"/>
              </a:lnSpc>
              <a:buClrTx/>
              <a:buNone/>
              <a:defRPr/>
            </a:pPr>
            <a:r>
              <a:rPr lang="en-US" dirty="0"/>
              <a:t>TWO:	 You have completed medical treatment and we 			 are waiting for your final medical records or 			 impairment rating to come in; </a:t>
            </a:r>
          </a:p>
          <a:p>
            <a:pPr eaLnBrk="1" hangingPunct="1">
              <a:lnSpc>
                <a:spcPct val="90000"/>
              </a:lnSpc>
              <a:buClrTx/>
              <a:buNone/>
              <a:defRPr/>
            </a:pPr>
            <a:r>
              <a:rPr lang="en-US" dirty="0"/>
              <a:t>					OR</a:t>
            </a:r>
          </a:p>
          <a:p>
            <a:pPr marL="0" indent="0" eaLnBrk="1" hangingPunct="1">
              <a:lnSpc>
                <a:spcPct val="90000"/>
              </a:lnSpc>
              <a:buClrTx/>
              <a:buNone/>
              <a:defRPr/>
            </a:pPr>
            <a:r>
              <a:rPr lang="en-US" dirty="0"/>
              <a:t>THREE:	 A settlement package is out to the adjuster 		       and we are waiting for the adjuster to respond.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9360" y="1382486"/>
            <a:ext cx="2660686" cy="4093028"/>
          </a:xfrm>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sz="3800" b="1" dirty="0">
                <a:ln w="11430"/>
                <a:effectLst>
                  <a:outerShdw blurRad="50800" dist="39000" dir="5460000" algn="tl">
                    <a:srgbClr val="000000">
                      <a:alpha val="38000"/>
                    </a:srgbClr>
                  </a:outerShdw>
                </a:effectLst>
              </a:rPr>
              <a:t>How Contingent Attorney Fees Work</a:t>
            </a:r>
          </a:p>
        </p:txBody>
      </p:sp>
      <p:graphicFrame>
        <p:nvGraphicFramePr>
          <p:cNvPr id="16389" name="Rectangle 3">
            <a:extLst>
              <a:ext uri="{FF2B5EF4-FFF2-40B4-BE49-F238E27FC236}">
                <a16:creationId xmlns:a16="http://schemas.microsoft.com/office/drawing/2014/main" id="{5A8127DC-DD82-4818-9150-2B539628CA32}"/>
              </a:ext>
            </a:extLst>
          </p:cNvPr>
          <p:cNvGraphicFramePr>
            <a:graphicFrameLocks noGrp="1"/>
          </p:cNvGraphicFramePr>
          <p:nvPr>
            <p:ph idx="1"/>
            <p:extLst>
              <p:ext uri="{D42A27DB-BD31-4B8C-83A1-F6EECF244321}">
                <p14:modId xmlns:p14="http://schemas.microsoft.com/office/powerpoint/2010/main" val="801666870"/>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31948" y="609600"/>
            <a:ext cx="8435852" cy="1320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lnSpc>
                <a:spcPct val="90000"/>
              </a:lnSpc>
              <a:defRPr/>
            </a:pPr>
            <a:r>
              <a:rPr lang="en-US" sz="2000" b="1" dirty="0">
                <a:ln w="11430"/>
                <a:effectLst>
                  <a:outerShdw blurRad="50800" dist="39000" dir="5460000" algn="tl">
                    <a:srgbClr val="000000">
                      <a:alpha val="38000"/>
                    </a:srgbClr>
                  </a:outerShdw>
                </a:effectLst>
              </a:rPr>
              <a:t>A TEAM ON YOUR SIDE:</a:t>
            </a:r>
            <a:br>
              <a:rPr lang="en-US" sz="2000" b="1" dirty="0">
                <a:ln w="11430"/>
                <a:effectLst>
                  <a:outerShdw blurRad="50800" dist="39000" dir="5460000" algn="tl">
                    <a:srgbClr val="000000">
                      <a:alpha val="38000"/>
                    </a:srgbClr>
                  </a:outerShdw>
                </a:effectLst>
              </a:rPr>
            </a:br>
            <a:br>
              <a:rPr lang="en-US" sz="2000" b="1" dirty="0">
                <a:ln w="11430"/>
                <a:effectLst>
                  <a:outerShdw blurRad="50800" dist="39000" dir="5460000" algn="tl">
                    <a:srgbClr val="000000">
                      <a:alpha val="38000"/>
                    </a:srgbClr>
                  </a:outerShdw>
                </a:effectLst>
              </a:rPr>
            </a:br>
            <a:r>
              <a:rPr lang="en-US" sz="1800" b="1" dirty="0">
                <a:ln w="11430"/>
                <a:effectLst>
                  <a:outerShdw blurRad="50800" dist="39000" dir="5460000" algn="tl">
                    <a:srgbClr val="000000">
                      <a:alpha val="38000"/>
                    </a:srgbClr>
                  </a:outerShdw>
                </a:effectLst>
              </a:rPr>
              <a:t>YOUR CASE MANAGER, YOUR INSURANCE ADJUSTER AND YOUR ATTORNEY</a:t>
            </a:r>
          </a:p>
        </p:txBody>
      </p:sp>
      <p:sp>
        <p:nvSpPr>
          <p:cNvPr id="17423" name="Rectangle 3"/>
          <p:cNvSpPr>
            <a:spLocks noGrp="1" noChangeArrowheads="1"/>
          </p:cNvSpPr>
          <p:nvPr>
            <p:ph idx="1"/>
          </p:nvPr>
        </p:nvSpPr>
        <p:spPr>
          <a:xfrm>
            <a:off x="1000126" y="1676400"/>
            <a:ext cx="7229474" cy="4952999"/>
          </a:xfrm>
        </p:spPr>
        <p:txBody>
          <a:bodyPr>
            <a:noAutofit/>
          </a:bodyPr>
          <a:lstStyle/>
          <a:p>
            <a:pPr eaLnBrk="1" hangingPunct="1">
              <a:lnSpc>
                <a:spcPct val="90000"/>
              </a:lnSpc>
              <a:buClrTx/>
              <a:defRPr/>
            </a:pPr>
            <a:r>
              <a:rPr lang="en-US" sz="1400" dirty="0"/>
              <a:t>A case manager and an insurance adjuster will be assigned to your case.  After your initial meeting, the case manager will be your contact person for medical updates.  If you have insurance claims processing questions, you may talk with our insurance adjuster.  If you have legal questions, these will be answered by your attorney.</a:t>
            </a:r>
          </a:p>
          <a:p>
            <a:pPr eaLnBrk="1" hangingPunct="1">
              <a:lnSpc>
                <a:spcPct val="90000"/>
              </a:lnSpc>
              <a:buClrTx/>
              <a:defRPr/>
            </a:pPr>
            <a:endParaRPr lang="en-US" sz="1400" dirty="0"/>
          </a:p>
          <a:p>
            <a:pPr eaLnBrk="1" hangingPunct="1">
              <a:lnSpc>
                <a:spcPct val="90000"/>
              </a:lnSpc>
              <a:buClrTx/>
              <a:defRPr/>
            </a:pPr>
            <a:r>
              <a:rPr lang="en-US" sz="1400" dirty="0"/>
              <a:t>The case manager:</a:t>
            </a:r>
          </a:p>
          <a:p>
            <a:pPr lvl="1" eaLnBrk="1" hangingPunct="1">
              <a:lnSpc>
                <a:spcPct val="90000"/>
              </a:lnSpc>
              <a:buClrTx/>
              <a:defRPr/>
            </a:pPr>
            <a:r>
              <a:rPr lang="en-US" sz="1400" dirty="0"/>
              <a:t>Requests your medical records,</a:t>
            </a:r>
          </a:p>
          <a:p>
            <a:pPr lvl="1" eaLnBrk="1" hangingPunct="1">
              <a:lnSpc>
                <a:spcPct val="90000"/>
              </a:lnSpc>
              <a:buClrTx/>
              <a:defRPr/>
            </a:pPr>
            <a:r>
              <a:rPr lang="en-US" sz="1400" dirty="0"/>
              <a:t>Keeps track of your records as they come in,</a:t>
            </a:r>
          </a:p>
          <a:p>
            <a:pPr lvl="1" eaLnBrk="1" hangingPunct="1">
              <a:lnSpc>
                <a:spcPct val="90000"/>
              </a:lnSpc>
              <a:buClrTx/>
              <a:defRPr/>
            </a:pPr>
            <a:r>
              <a:rPr lang="en-US" sz="1400" dirty="0"/>
              <a:t>Keeps the team updated on your medical records,</a:t>
            </a:r>
          </a:p>
          <a:p>
            <a:pPr lvl="1" eaLnBrk="1" hangingPunct="1">
              <a:lnSpc>
                <a:spcPct val="90000"/>
              </a:lnSpc>
              <a:buClrTx/>
              <a:defRPr/>
            </a:pPr>
            <a:r>
              <a:rPr lang="en-US" sz="1400" dirty="0"/>
              <a:t>Assists you in obtaining you lost wage verification,</a:t>
            </a:r>
          </a:p>
          <a:p>
            <a:pPr lvl="1" eaLnBrk="1" hangingPunct="1">
              <a:lnSpc>
                <a:spcPct val="90000"/>
              </a:lnSpc>
              <a:buClrTx/>
              <a:defRPr/>
            </a:pPr>
            <a:r>
              <a:rPr lang="en-US" sz="1400" dirty="0"/>
              <a:t>Assists in the final preparation and creation of your settlement demand package.</a:t>
            </a:r>
          </a:p>
          <a:p>
            <a:pPr lvl="1" eaLnBrk="1" hangingPunct="1">
              <a:lnSpc>
                <a:spcPct val="90000"/>
              </a:lnSpc>
              <a:buClrTx/>
              <a:defRPr/>
            </a:pPr>
            <a:endParaRPr lang="en-US" sz="1400" dirty="0"/>
          </a:p>
          <a:p>
            <a:pPr eaLnBrk="1" hangingPunct="1">
              <a:lnSpc>
                <a:spcPct val="90000"/>
              </a:lnSpc>
              <a:buClrTx/>
              <a:defRPr/>
            </a:pPr>
            <a:r>
              <a:rPr lang="en-US" sz="1400" dirty="0"/>
              <a:t>It is very important that you provide medical status updates to the case manager as important changes in your medical treatment occur.  Call us with updates, do not wait for us to call you.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65199" y="228601"/>
            <a:ext cx="7981371" cy="685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effectLst>
                  <a:outerShdw blurRad="50800" dist="39000" dir="5460000" algn="tl">
                    <a:srgbClr val="000000">
                      <a:alpha val="38000"/>
                    </a:srgbClr>
                  </a:outerShdw>
                </a:effectLst>
              </a:rPr>
              <a:t>Top Ten Mistakes Victims Make</a:t>
            </a:r>
          </a:p>
        </p:txBody>
      </p:sp>
      <p:graphicFrame>
        <p:nvGraphicFramePr>
          <p:cNvPr id="35849" name="Rectangle 3">
            <a:extLst>
              <a:ext uri="{FF2B5EF4-FFF2-40B4-BE49-F238E27FC236}">
                <a16:creationId xmlns:a16="http://schemas.microsoft.com/office/drawing/2014/main" id="{3285A2B0-BB78-401E-BBAE-ED546D302B5C}"/>
              </a:ext>
            </a:extLst>
          </p:cNvPr>
          <p:cNvGraphicFramePr>
            <a:graphicFrameLocks noGrp="1"/>
          </p:cNvGraphicFramePr>
          <p:nvPr>
            <p:ph idx="1"/>
            <p:extLst>
              <p:ext uri="{D42A27DB-BD31-4B8C-83A1-F6EECF244321}">
                <p14:modId xmlns:p14="http://schemas.microsoft.com/office/powerpoint/2010/main" val="1266254816"/>
              </p:ext>
            </p:extLst>
          </p:nvPr>
        </p:nvGraphicFramePr>
        <p:xfrm>
          <a:off x="327315" y="862624"/>
          <a:ext cx="8489370" cy="5766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547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29699" name="Rectangle 3"/>
          <p:cNvSpPr>
            <a:spLocks noGrp="1" noChangeArrowheads="1"/>
          </p:cNvSpPr>
          <p:nvPr>
            <p:ph idx="1"/>
          </p:nvPr>
        </p:nvSpPr>
        <p:spPr>
          <a:xfrm>
            <a:off x="609599" y="1676400"/>
            <a:ext cx="6347714" cy="4364963"/>
          </a:xfrm>
        </p:spPr>
        <p:txBody>
          <a:bodyPr>
            <a:normAutofit/>
          </a:bodyPr>
          <a:lstStyle/>
          <a:p>
            <a:pPr eaLnBrk="1" hangingPunct="1">
              <a:lnSpc>
                <a:spcPct val="80000"/>
              </a:lnSpc>
              <a:buFont typeface="Wingdings" pitchFamily="2" charset="2"/>
              <a:buNone/>
              <a:defRPr/>
            </a:pPr>
            <a:br>
              <a:rPr lang="en-US" sz="2400" dirty="0"/>
            </a:br>
            <a:endParaRPr lang="en-US" sz="2400" b="1" dirty="0"/>
          </a:p>
          <a:p>
            <a:pPr eaLnBrk="1" hangingPunct="1">
              <a:lnSpc>
                <a:spcPct val="80000"/>
              </a:lnSpc>
              <a:buClrTx/>
              <a:buNone/>
              <a:defRPr/>
            </a:pPr>
            <a:r>
              <a:rPr lang="en-US" sz="2400" b="1" dirty="0"/>
              <a:t>	Q:  Do I have to give the insurance company  a recorded statement and sign medical authorization forms allowing the insurance company to obtain my treatment records?</a:t>
            </a:r>
          </a:p>
          <a:p>
            <a:pPr eaLnBrk="1" hangingPunct="1">
              <a:lnSpc>
                <a:spcPct val="80000"/>
              </a:lnSpc>
              <a:buClrTx/>
              <a:buNone/>
              <a:defRPr/>
            </a:pPr>
            <a:br>
              <a:rPr lang="en-US" sz="2400" dirty="0"/>
            </a:br>
            <a:br>
              <a:rPr lang="en-US" sz="2400" dirty="0"/>
            </a:br>
            <a:r>
              <a:rPr lang="en-US" sz="2400" b="1" dirty="0"/>
              <a:t>A:</a:t>
            </a:r>
            <a:r>
              <a:rPr lang="en-US" sz="2400" dirty="0"/>
              <a:t>  No, you do not have to meet with the adjuster, give a recorded statement, or sign a medical authorization.   </a:t>
            </a:r>
            <a:endParaRPr lang="en-US"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31747" name="Rectangle 3"/>
          <p:cNvSpPr>
            <a:spLocks noGrp="1" noChangeArrowheads="1"/>
          </p:cNvSpPr>
          <p:nvPr>
            <p:ph idx="1"/>
          </p:nvPr>
        </p:nvSpPr>
        <p:spPr>
          <a:xfrm>
            <a:off x="609599" y="1600200"/>
            <a:ext cx="6347714" cy="4441163"/>
          </a:xfrm>
        </p:spPr>
        <p:txBody>
          <a:bodyPr>
            <a:normAutofit fontScale="85000" lnSpcReduction="10000"/>
          </a:bodyPr>
          <a:lstStyle/>
          <a:p>
            <a:pPr eaLnBrk="1" hangingPunct="1">
              <a:lnSpc>
                <a:spcPct val="80000"/>
              </a:lnSpc>
              <a:buClrTx/>
              <a:defRPr/>
            </a:pPr>
            <a:endParaRPr lang="en-US" sz="1800" b="1" dirty="0"/>
          </a:p>
          <a:p>
            <a:pPr eaLnBrk="1" hangingPunct="1">
              <a:lnSpc>
                <a:spcPct val="80000"/>
              </a:lnSpc>
              <a:buClrTx/>
              <a:defRPr/>
            </a:pPr>
            <a:r>
              <a:rPr lang="en-US" sz="1800" b="1" dirty="0"/>
              <a:t>Q: Is there a time limit for making a claim?</a:t>
            </a:r>
            <a:br>
              <a:rPr lang="en-US" sz="1800" dirty="0"/>
            </a:br>
            <a:endParaRPr lang="en-US" sz="1800" dirty="0"/>
          </a:p>
          <a:p>
            <a:pPr eaLnBrk="1" hangingPunct="1">
              <a:lnSpc>
                <a:spcPct val="80000"/>
              </a:lnSpc>
              <a:buClrTx/>
              <a:buNone/>
              <a:defRPr/>
            </a:pPr>
            <a:r>
              <a:rPr lang="en-US" sz="1800" b="1" dirty="0"/>
              <a:t>	A:</a:t>
            </a:r>
            <a:r>
              <a:rPr lang="en-US" sz="1800" dirty="0"/>
              <a:t>  There is not a time limit for reporting your claim to the insurance company.  But North Carolina  laws provide that there is a limit of three years called the statute of limitations.  You  must file a lawsuit no later than three (3) years from the date of the accident.  Even though there is no time limit for reporting your claim to the insurance company,  </a:t>
            </a:r>
            <a:r>
              <a:rPr lang="en-US" dirty="0"/>
              <a:t>injury </a:t>
            </a:r>
            <a:r>
              <a:rPr lang="en-US" sz="1800" dirty="0"/>
              <a:t>victims  should not wait to seek medical treatment for injuries.  Insurance companies will typically not pay for injuries if treatment was not sought right away after an auto accident.  </a:t>
            </a:r>
          </a:p>
          <a:p>
            <a:pPr eaLnBrk="1" hangingPunct="1">
              <a:lnSpc>
                <a:spcPct val="80000"/>
              </a:lnSpc>
              <a:buClrTx/>
              <a:buNone/>
              <a:defRPr/>
            </a:pPr>
            <a:endParaRPr lang="en-US" sz="1800" b="1" dirty="0"/>
          </a:p>
          <a:p>
            <a:pPr eaLnBrk="1" hangingPunct="1">
              <a:lnSpc>
                <a:spcPct val="80000"/>
              </a:lnSpc>
              <a:buClrTx/>
              <a:defRPr/>
            </a:pPr>
            <a:r>
              <a:rPr lang="en-US" sz="1800" b="1" dirty="0"/>
              <a:t>Q: How much will the insurance company pay for pain and suffering?</a:t>
            </a:r>
            <a:br>
              <a:rPr lang="en-US" sz="1800" b="1" dirty="0"/>
            </a:br>
            <a:endParaRPr lang="en-US" sz="1800" b="1" dirty="0"/>
          </a:p>
          <a:p>
            <a:pPr eaLnBrk="1" hangingPunct="1">
              <a:lnSpc>
                <a:spcPct val="80000"/>
              </a:lnSpc>
              <a:buClrTx/>
              <a:buNone/>
              <a:defRPr/>
            </a:pPr>
            <a:r>
              <a:rPr lang="en-US" sz="1800" b="1" dirty="0"/>
              <a:t>	A:</a:t>
            </a:r>
            <a:r>
              <a:rPr lang="en-US" sz="1800" dirty="0"/>
              <a:t> There is no formula. The amount of pain and suffering is usually tied to the severity of your injury and the amount of medical treatment you require. It is very important to complete your course of medical treatment before settling your case because settling sooner may cut off additional compensation you would be owed.</a:t>
            </a:r>
            <a:br>
              <a:rPr lang="en-US" sz="1800" dirty="0"/>
            </a:br>
            <a:br>
              <a:rPr lang="en-US" sz="1800" dirty="0"/>
            </a:b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32771" name="Rectangle 3"/>
          <p:cNvSpPr>
            <a:spLocks noGrp="1" noChangeArrowheads="1"/>
          </p:cNvSpPr>
          <p:nvPr>
            <p:ph idx="1"/>
          </p:nvPr>
        </p:nvSpPr>
        <p:spPr>
          <a:xfrm>
            <a:off x="609599" y="2057400"/>
            <a:ext cx="6347714" cy="3983963"/>
          </a:xfrm>
        </p:spPr>
        <p:txBody>
          <a:bodyPr>
            <a:normAutofit fontScale="92500" lnSpcReduction="20000"/>
          </a:bodyPr>
          <a:lstStyle/>
          <a:p>
            <a:pPr eaLnBrk="1" hangingPunct="1">
              <a:lnSpc>
                <a:spcPct val="80000"/>
              </a:lnSpc>
              <a:buClrTx/>
              <a:buNone/>
              <a:defRPr/>
            </a:pPr>
            <a:r>
              <a:rPr lang="en-US" sz="1800" b="1" dirty="0"/>
              <a:t>	Q: I am out of work. Can I be paid for my time out of work right now?</a:t>
            </a:r>
            <a:br>
              <a:rPr lang="en-US" sz="1800" b="1" dirty="0"/>
            </a:br>
            <a:endParaRPr lang="en-US" sz="1800" b="1" dirty="0"/>
          </a:p>
          <a:p>
            <a:pPr eaLnBrk="1" hangingPunct="1">
              <a:lnSpc>
                <a:spcPct val="80000"/>
              </a:lnSpc>
              <a:buClrTx/>
              <a:buNone/>
              <a:defRPr/>
            </a:pPr>
            <a:r>
              <a:rPr lang="en-US" sz="1800" b="1" dirty="0"/>
              <a:t>	A: </a:t>
            </a:r>
            <a:r>
              <a:rPr lang="en-US" sz="1800" dirty="0"/>
              <a:t>Most insurance companies will not pay any part of the injury claim until you are ready to enter a lump sum, full and final settlement.</a:t>
            </a:r>
          </a:p>
          <a:p>
            <a:pPr eaLnBrk="1" hangingPunct="1">
              <a:lnSpc>
                <a:spcPct val="80000"/>
              </a:lnSpc>
              <a:buClrTx/>
              <a:buFont typeface="Wingdings" pitchFamily="2" charset="2"/>
              <a:buNone/>
              <a:defRPr/>
            </a:pPr>
            <a:endParaRPr lang="en-US" sz="1800" b="1" dirty="0"/>
          </a:p>
          <a:p>
            <a:pPr eaLnBrk="1" hangingPunct="1">
              <a:lnSpc>
                <a:spcPct val="80000"/>
              </a:lnSpc>
              <a:buClrTx/>
              <a:buNone/>
              <a:defRPr/>
            </a:pPr>
            <a:r>
              <a:rPr lang="en-US" sz="1800" b="1" dirty="0"/>
              <a:t>	Q:  The adjuster is pressuring me to settle before I complete treatment, should I?</a:t>
            </a:r>
            <a:br>
              <a:rPr lang="en-US" sz="1800" dirty="0"/>
            </a:br>
            <a:endParaRPr lang="en-US" sz="1800" dirty="0"/>
          </a:p>
          <a:p>
            <a:pPr eaLnBrk="1" hangingPunct="1">
              <a:lnSpc>
                <a:spcPct val="80000"/>
              </a:lnSpc>
              <a:buClrTx/>
              <a:buNone/>
              <a:defRPr/>
            </a:pPr>
            <a:r>
              <a:rPr lang="en-US" sz="1800" dirty="0"/>
              <a:t>	</a:t>
            </a:r>
            <a:r>
              <a:rPr lang="en-US" sz="1800" b="1" dirty="0"/>
              <a:t>A:  </a:t>
            </a:r>
            <a:r>
              <a:rPr lang="en-US" sz="1800" dirty="0"/>
              <a:t>It is generally not a good idea to settle your injury claim before completing your medical  treatment.  When you settle your case, you sign a release that cuts off future benefits forever.  If you have hidden injuries that have not been discovered by your doctor (which is not uncommon if you are in the early stages of treatment) or if your existing injuries become worse, you will not be able to recover for these injuries even if you need surgery or are out of work for a long time. In almost all cases, you should wait until you reach maximum medical improvement and have been released by your doctor. </a:t>
            </a:r>
          </a:p>
          <a:p>
            <a:pPr eaLnBrk="1" hangingPunct="1">
              <a:lnSpc>
                <a:spcPct val="80000"/>
              </a:lnSpc>
              <a:buFont typeface="Wingdings" pitchFamily="2" charset="2"/>
              <a:buNone/>
              <a:defRPr/>
            </a:pP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30723" name="Rectangle 3"/>
          <p:cNvSpPr>
            <a:spLocks noGrp="1" noChangeArrowheads="1"/>
          </p:cNvSpPr>
          <p:nvPr>
            <p:ph idx="1"/>
          </p:nvPr>
        </p:nvSpPr>
        <p:spPr>
          <a:xfrm>
            <a:off x="609599" y="1930400"/>
            <a:ext cx="6347714" cy="4394200"/>
          </a:xfrm>
        </p:spPr>
        <p:txBody>
          <a:bodyPr>
            <a:normAutofit/>
          </a:bodyPr>
          <a:lstStyle/>
          <a:p>
            <a:pPr eaLnBrk="1" hangingPunct="1">
              <a:lnSpc>
                <a:spcPct val="80000"/>
              </a:lnSpc>
              <a:buClrTx/>
              <a:buFont typeface="Wingdings" pitchFamily="2" charset="2"/>
              <a:buNone/>
              <a:defRPr/>
            </a:pPr>
            <a:endParaRPr lang="en-US" sz="1400" b="1" dirty="0"/>
          </a:p>
          <a:p>
            <a:pPr eaLnBrk="1" hangingPunct="1">
              <a:lnSpc>
                <a:spcPct val="80000"/>
              </a:lnSpc>
              <a:buClrTx/>
              <a:defRPr/>
            </a:pPr>
            <a:r>
              <a:rPr lang="en-US" sz="1400" b="1" dirty="0"/>
              <a:t>Q:  How much money is my case worth?</a:t>
            </a:r>
          </a:p>
          <a:p>
            <a:pPr eaLnBrk="1" hangingPunct="1">
              <a:lnSpc>
                <a:spcPct val="80000"/>
              </a:lnSpc>
              <a:buClrTx/>
              <a:buNone/>
              <a:defRPr/>
            </a:pPr>
            <a:br>
              <a:rPr lang="en-US" sz="1400" dirty="0"/>
            </a:br>
            <a:r>
              <a:rPr lang="en-US" sz="1400" b="1" dirty="0"/>
              <a:t>A:</a:t>
            </a:r>
            <a:r>
              <a:rPr lang="en-US" sz="1400" dirty="0"/>
              <a:t>  It depends on all of the amount of damage to your vehicle, the nature of your injuries, the duration and frequency of your medical treatment, future medical treatment needs, permanent injuries and ongoing disability.  </a:t>
            </a:r>
            <a:endParaRPr lang="en-US" sz="1400" b="1" dirty="0"/>
          </a:p>
          <a:p>
            <a:pPr eaLnBrk="1" hangingPunct="1">
              <a:lnSpc>
                <a:spcPct val="80000"/>
              </a:lnSpc>
              <a:defRPr/>
            </a:pP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65199" y="609600"/>
            <a:ext cx="7648121" cy="1099457"/>
          </a:xfrm>
          <a:scene3d>
            <a:camera prst="orthographicFront"/>
            <a:lightRig rig="threePt" dir="t"/>
          </a:scene3d>
        </p:spPr>
        <p:txBody>
          <a:bodyPr>
            <a:prstTxWarp prst="textPlain">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effectLst>
                  <a:outerShdw blurRad="50800" dist="39000" dir="5460000" algn="tl">
                    <a:srgbClr val="000000">
                      <a:alpha val="38000"/>
                    </a:srgbClr>
                  </a:outerShdw>
                </a:effectLst>
              </a:rPr>
              <a:t>Hire a Heavyweight</a:t>
            </a:r>
          </a:p>
        </p:txBody>
      </p:sp>
      <p:graphicFrame>
        <p:nvGraphicFramePr>
          <p:cNvPr id="39941" name="Rectangle 3">
            <a:extLst>
              <a:ext uri="{FF2B5EF4-FFF2-40B4-BE49-F238E27FC236}">
                <a16:creationId xmlns:a16="http://schemas.microsoft.com/office/drawing/2014/main" id="{0DE024E9-9081-49F0-A37B-AF2735883214}"/>
              </a:ext>
            </a:extLst>
          </p:cNvPr>
          <p:cNvGraphicFramePr>
            <a:graphicFrameLocks noGrp="1"/>
          </p:cNvGraphicFramePr>
          <p:nvPr>
            <p:ph idx="1"/>
            <p:extLst>
              <p:ext uri="{D42A27DB-BD31-4B8C-83A1-F6EECF244321}">
                <p14:modId xmlns:p14="http://schemas.microsoft.com/office/powerpoint/2010/main" val="639662377"/>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33795" name="Rectangle 3"/>
          <p:cNvSpPr>
            <a:spLocks noGrp="1" noChangeArrowheads="1"/>
          </p:cNvSpPr>
          <p:nvPr>
            <p:ph idx="1"/>
          </p:nvPr>
        </p:nvSpPr>
        <p:spPr>
          <a:xfrm>
            <a:off x="609599" y="1752600"/>
            <a:ext cx="6347714" cy="4495800"/>
          </a:xfrm>
        </p:spPr>
        <p:txBody>
          <a:bodyPr>
            <a:normAutofit fontScale="92500" lnSpcReduction="10000"/>
          </a:bodyPr>
          <a:lstStyle/>
          <a:p>
            <a:pPr eaLnBrk="1" hangingPunct="1">
              <a:lnSpc>
                <a:spcPct val="80000"/>
              </a:lnSpc>
              <a:buFont typeface="Wingdings" pitchFamily="2" charset="2"/>
              <a:buNone/>
              <a:defRPr/>
            </a:pPr>
            <a:br>
              <a:rPr lang="en-US" sz="1800" dirty="0"/>
            </a:br>
            <a:r>
              <a:rPr lang="en-US" sz="1600" b="1" dirty="0"/>
              <a:t>Q: What is a contingency fee?</a:t>
            </a:r>
            <a:br>
              <a:rPr lang="en-US" sz="1600" b="1" dirty="0"/>
            </a:br>
            <a:endParaRPr lang="en-US" sz="1600" b="1" dirty="0"/>
          </a:p>
          <a:p>
            <a:pPr eaLnBrk="1" hangingPunct="1">
              <a:lnSpc>
                <a:spcPct val="80000"/>
              </a:lnSpc>
              <a:buFont typeface="Wingdings" pitchFamily="2" charset="2"/>
              <a:buNone/>
              <a:defRPr/>
            </a:pPr>
            <a:r>
              <a:rPr lang="en-US" sz="1600" b="1" dirty="0"/>
              <a:t>	A:</a:t>
            </a:r>
            <a:r>
              <a:rPr lang="en-US" sz="1600" dirty="0"/>
              <a:t> A contingency fee is an arrangement in which the lawyers get paid only if you recover (that is, win your case or achieve a satisfactory settlement). The fee is a percentage of the recovery.</a:t>
            </a:r>
            <a:br>
              <a:rPr lang="en-US" sz="1600" dirty="0"/>
            </a:br>
            <a:br>
              <a:rPr lang="en-US" sz="1600" dirty="0"/>
            </a:br>
            <a:r>
              <a:rPr lang="en-US" sz="1600" b="1" dirty="0"/>
              <a:t>Q: Does the contingency fee also include expenses?</a:t>
            </a:r>
            <a:br>
              <a:rPr lang="en-US" sz="1600" b="1" dirty="0"/>
            </a:br>
            <a:endParaRPr lang="en-US" sz="1600" b="1" dirty="0"/>
          </a:p>
          <a:p>
            <a:pPr eaLnBrk="1" hangingPunct="1">
              <a:lnSpc>
                <a:spcPct val="80000"/>
              </a:lnSpc>
              <a:buFont typeface="Wingdings" pitchFamily="2" charset="2"/>
              <a:buNone/>
              <a:defRPr/>
            </a:pPr>
            <a:r>
              <a:rPr lang="en-US" sz="1600" b="1" dirty="0"/>
              <a:t>	A:</a:t>
            </a:r>
            <a:r>
              <a:rPr lang="en-US" sz="1600" dirty="0"/>
              <a:t> No. Expenses are separate from the fee. The fee pays for the time and knowledge of the lawyer. Expenses are the costs incurred to pursue the claim. </a:t>
            </a:r>
          </a:p>
          <a:p>
            <a:pPr eaLnBrk="1" hangingPunct="1">
              <a:lnSpc>
                <a:spcPct val="80000"/>
              </a:lnSpc>
              <a:buFont typeface="Wingdings" pitchFamily="2" charset="2"/>
              <a:buNone/>
              <a:defRPr/>
            </a:pPr>
            <a:br>
              <a:rPr lang="en-US" sz="1600" dirty="0"/>
            </a:br>
            <a:r>
              <a:rPr lang="en-US" sz="1600" b="1" dirty="0"/>
              <a:t>Q: How much are the expenses in a typical case?</a:t>
            </a:r>
            <a:br>
              <a:rPr lang="en-US" sz="1600" b="1" dirty="0"/>
            </a:br>
            <a:endParaRPr lang="en-US" sz="1600" b="1" dirty="0"/>
          </a:p>
          <a:p>
            <a:pPr eaLnBrk="1" hangingPunct="1">
              <a:lnSpc>
                <a:spcPct val="80000"/>
              </a:lnSpc>
              <a:buFont typeface="Wingdings" pitchFamily="2" charset="2"/>
              <a:buNone/>
              <a:defRPr/>
            </a:pPr>
            <a:r>
              <a:rPr lang="en-US" sz="1600" b="1" dirty="0"/>
              <a:t>	A:</a:t>
            </a:r>
            <a:r>
              <a:rPr lang="en-US" sz="1600" dirty="0"/>
              <a:t> Expenses vary depending on the size and complexity of the case. Expenses can be as little as $20 and as much as thousands of dollars if a lawsuit is filed. Most cases (about 95%) are settled out of court without the filing of a lawsuit. </a:t>
            </a:r>
            <a:br>
              <a:rPr lang="en-US" sz="1600" dirty="0"/>
            </a:br>
            <a:endParaRPr lang="en-US" sz="1600" dirty="0"/>
          </a:p>
          <a:p>
            <a:pPr algn="ctr" eaLnBrk="1" hangingPunct="1">
              <a:lnSpc>
                <a:spcPct val="80000"/>
              </a:lnSpc>
              <a:buFont typeface="Wingdings" pitchFamily="2" charset="2"/>
              <a:buNone/>
              <a:defRPr/>
            </a:pPr>
            <a:r>
              <a:rPr lang="en-US" sz="1600" b="1" dirty="0"/>
              <a:t>	THERE IS NEVER A FEE UNLESS YOU RECOVER MONEY	</a:t>
            </a:r>
            <a:br>
              <a:rPr lang="en-US" sz="1600" dirty="0"/>
            </a:b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solidFill>
                  <a:schemeClr val="accent1"/>
                </a:solidFill>
                <a:effectLst>
                  <a:outerShdw blurRad="50800" dist="39000" dir="5460000" algn="tl">
                    <a:srgbClr val="000000">
                      <a:alpha val="38000"/>
                    </a:srgbClr>
                  </a:outerShdw>
                </a:effectLst>
              </a:rPr>
              <a:t>Frequently Asked Questions</a:t>
            </a:r>
          </a:p>
        </p:txBody>
      </p:sp>
      <p:sp>
        <p:nvSpPr>
          <p:cNvPr id="34819" name="Rectangle 3"/>
          <p:cNvSpPr>
            <a:spLocks noGrp="1" noChangeArrowheads="1"/>
          </p:cNvSpPr>
          <p:nvPr>
            <p:ph idx="1"/>
          </p:nvPr>
        </p:nvSpPr>
        <p:spPr>
          <a:xfrm>
            <a:off x="457200" y="1600200"/>
            <a:ext cx="6934200" cy="4800600"/>
          </a:xfrm>
        </p:spPr>
        <p:txBody>
          <a:bodyPr>
            <a:normAutofit/>
          </a:bodyPr>
          <a:lstStyle/>
          <a:p>
            <a:pPr eaLnBrk="1" hangingPunct="1">
              <a:lnSpc>
                <a:spcPct val="80000"/>
              </a:lnSpc>
              <a:buClrTx/>
              <a:buNone/>
              <a:defRPr/>
            </a:pPr>
            <a:r>
              <a:rPr lang="en-US" sz="1500" b="1" dirty="0"/>
              <a:t>	Q:   How long will it take to settle my case? </a:t>
            </a:r>
          </a:p>
          <a:p>
            <a:pPr eaLnBrk="1" hangingPunct="1">
              <a:lnSpc>
                <a:spcPct val="80000"/>
              </a:lnSpc>
              <a:buClrTx/>
              <a:buNone/>
              <a:defRPr/>
            </a:pPr>
            <a:endParaRPr lang="en-US" sz="1500" b="1" dirty="0"/>
          </a:p>
          <a:p>
            <a:pPr eaLnBrk="1" hangingPunct="1">
              <a:lnSpc>
                <a:spcPct val="80000"/>
              </a:lnSpc>
              <a:buClrTx/>
              <a:buNone/>
              <a:defRPr/>
            </a:pPr>
            <a:r>
              <a:rPr lang="en-US" sz="1500" b="1" dirty="0"/>
              <a:t>	A:  It depends.  Personal </a:t>
            </a:r>
            <a:r>
              <a:rPr lang="en-US" sz="1500" dirty="0"/>
              <a:t>injury claims vary from a few weeks to a few years depending upon how long it takes to fully heal from your injuries.  The duration of your medical treatment drives the timing of the case.  It is important to fully and completely treat your injuries with good medical care.   We take steps along the way to expedite the handling of your case so that when you are fully recovered, we can move your case to settlement as quickly as possible.  </a:t>
            </a:r>
          </a:p>
          <a:p>
            <a:pPr eaLnBrk="1" hangingPunct="1">
              <a:lnSpc>
                <a:spcPct val="80000"/>
              </a:lnSpc>
              <a:buClrTx/>
              <a:buNone/>
              <a:defRPr/>
            </a:pPr>
            <a:endParaRPr lang="en-US" sz="1500" b="1" dirty="0"/>
          </a:p>
          <a:p>
            <a:pPr eaLnBrk="1" hangingPunct="1">
              <a:lnSpc>
                <a:spcPct val="80000"/>
              </a:lnSpc>
              <a:buClrTx/>
              <a:buNone/>
              <a:defRPr/>
            </a:pPr>
            <a:r>
              <a:rPr lang="en-US" sz="1500" b="1" dirty="0"/>
              <a:t>	Q:  Do I have to go to court?  </a:t>
            </a:r>
          </a:p>
          <a:p>
            <a:pPr eaLnBrk="1" hangingPunct="1">
              <a:lnSpc>
                <a:spcPct val="80000"/>
              </a:lnSpc>
              <a:buClrTx/>
              <a:buNone/>
              <a:defRPr/>
            </a:pPr>
            <a:endParaRPr lang="en-US" sz="1500" b="1" dirty="0"/>
          </a:p>
          <a:p>
            <a:pPr eaLnBrk="1" hangingPunct="1">
              <a:lnSpc>
                <a:spcPct val="80000"/>
              </a:lnSpc>
              <a:buClrTx/>
              <a:buNone/>
              <a:defRPr/>
            </a:pPr>
            <a:r>
              <a:rPr lang="en-US" sz="1500" b="1" dirty="0"/>
              <a:t>	A:</a:t>
            </a:r>
            <a:r>
              <a:rPr lang="en-US" sz="1500" dirty="0"/>
              <a:t>  The vast majority of auto accident injury cases settle without ever going to court so long as the insurance company pays a reasonable value for your injuries.  If the insurance company fails to pay what we believe your case is worth and  then you may opt to have us file a lawsuit.   If you wish to settle for that amount, then your case will not go to court. </a:t>
            </a:r>
            <a:endParaRPr lang="en-US" sz="1500" b="1" dirty="0"/>
          </a:p>
          <a:p>
            <a:pPr eaLnBrk="1" hangingPunct="1">
              <a:lnSpc>
                <a:spcPct val="80000"/>
              </a:lnSpc>
              <a:buFont typeface="Wingdings" pitchFamily="2" charset="2"/>
              <a:buNone/>
              <a:defRPr/>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C91C-C005-48DC-84B4-CEA41EEF44D5}"/>
              </a:ext>
            </a:extLst>
          </p:cNvPr>
          <p:cNvSpPr>
            <a:spLocks noGrp="1"/>
          </p:cNvSpPr>
          <p:nvPr>
            <p:ph idx="1"/>
          </p:nvPr>
        </p:nvSpPr>
        <p:spPr>
          <a:xfrm>
            <a:off x="609598" y="2160590"/>
            <a:ext cx="7010401" cy="4392610"/>
          </a:xfrm>
        </p:spPr>
        <p:txBody>
          <a:bodyPr>
            <a:normAutofit/>
          </a:bodyPr>
          <a:lstStyle/>
          <a:p>
            <a:r>
              <a:rPr lang="en-US" dirty="0"/>
              <a:t>By my signature, I acknowledge that Lanier Law Group reviewed this power point presentation with me and I understand that my responsibilities are: </a:t>
            </a:r>
          </a:p>
          <a:p>
            <a:endParaRPr lang="en-US" dirty="0"/>
          </a:p>
          <a:p>
            <a:endParaRPr lang="en-US" dirty="0"/>
          </a:p>
          <a:p>
            <a:endParaRPr lang="en-US" dirty="0"/>
          </a:p>
          <a:p>
            <a:endParaRPr lang="en-US" dirty="0"/>
          </a:p>
          <a:p>
            <a:pPr marL="0" indent="0">
              <a:buNone/>
            </a:pPr>
            <a:endParaRPr lang="en-US" sz="1600" dirty="0"/>
          </a:p>
          <a:p>
            <a:pPr marL="0" indent="0">
              <a:buNone/>
            </a:pPr>
            <a:r>
              <a:rPr lang="en-US" sz="1600" dirty="0"/>
              <a:t>Clients Name:________________________________</a:t>
            </a:r>
          </a:p>
          <a:p>
            <a:pPr marL="0" indent="0">
              <a:buNone/>
            </a:pPr>
            <a:r>
              <a:rPr lang="en-US" sz="1600" dirty="0"/>
              <a:t>Adjuster Initials:________</a:t>
            </a:r>
          </a:p>
          <a:p>
            <a:pPr marL="0" indent="0">
              <a:buNone/>
            </a:pPr>
            <a:r>
              <a:rPr lang="en-US" sz="1600" dirty="0"/>
              <a:t>Date:_________</a:t>
            </a:r>
          </a:p>
        </p:txBody>
      </p:sp>
      <p:pic>
        <p:nvPicPr>
          <p:cNvPr id="2052" name="Picture 4" descr="Lanier Law Group, P.A.">
            <a:extLst>
              <a:ext uri="{FF2B5EF4-FFF2-40B4-BE49-F238E27FC236}">
                <a16:creationId xmlns:a16="http://schemas.microsoft.com/office/drawing/2014/main" id="{E1EB6354-0610-4B4A-BE49-5EBB8B59DE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2638425" cy="16668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AD55BD7-8DF4-4574-805C-B6BFE094B107}"/>
              </a:ext>
            </a:extLst>
          </p:cNvPr>
          <p:cNvSpPr/>
          <p:nvPr/>
        </p:nvSpPr>
        <p:spPr>
          <a:xfrm>
            <a:off x="1219200" y="3200400"/>
            <a:ext cx="6096000" cy="1754326"/>
          </a:xfrm>
          <a:prstGeom prst="rect">
            <a:avLst/>
          </a:prstGeom>
        </p:spPr>
        <p:txBody>
          <a:bodyPr wrap="square">
            <a:spAutoFit/>
          </a:bodyPr>
          <a:lstStyle/>
          <a:p>
            <a:r>
              <a:rPr lang="en-US" sz="1200" dirty="0">
                <a:latin typeface="Arial" panose="020B0604020202020204" pitchFamily="34" charset="0"/>
                <a:ea typeface="Calibri" panose="020F0502020204030204" pitchFamily="34" charset="0"/>
                <a:cs typeface="Times New Roman" panose="02020603050405020304" pitchFamily="18" charset="0"/>
              </a:rPr>
              <a:t>To provide lost wages for being out of work: I  must be written out work by a doctor or chiropractor to claim lost wages beyond time spent at doctor visits. I will need evidence of wages such as pay stubs, 1099, letter from employer and if my wages are substantial will need to provide tax returns,</a:t>
            </a:r>
          </a:p>
          <a:p>
            <a:r>
              <a:rPr lang="en-US" sz="1200" dirty="0">
                <a:latin typeface="Arial" panose="020B0604020202020204" pitchFamily="34" charset="0"/>
                <a:ea typeface="Calibri" panose="020F0502020204030204" pitchFamily="34" charset="0"/>
                <a:cs typeface="Times New Roman" panose="02020603050405020304" pitchFamily="18" charset="0"/>
              </a:rPr>
              <a:t> </a:t>
            </a:r>
          </a:p>
          <a:p>
            <a:r>
              <a:rPr lang="en-US" sz="1200" dirty="0">
                <a:latin typeface="Arial" panose="020B0604020202020204" pitchFamily="34" charset="0"/>
                <a:ea typeface="Calibri" panose="020F0502020204030204" pitchFamily="34" charset="0"/>
                <a:cs typeface="Times New Roman" panose="02020603050405020304" pitchFamily="18" charset="0"/>
              </a:rPr>
              <a:t>To provide all medical providers with my health insurance  and to make sure my medical providers are filing,</a:t>
            </a:r>
          </a:p>
          <a:p>
            <a:endParaRPr lang="en-US" sz="1200" dirty="0">
              <a:latin typeface="Arial" panose="020B0604020202020204" pitchFamily="34" charset="0"/>
              <a:ea typeface="Calibri" panose="020F0502020204030204" pitchFamily="34" charset="0"/>
              <a:cs typeface="Times New Roman" panose="02020603050405020304" pitchFamily="18" charset="0"/>
            </a:endParaRPr>
          </a:p>
          <a:p>
            <a:r>
              <a:rPr lang="en-US" sz="1200" dirty="0">
                <a:latin typeface="Arial" panose="020B0604020202020204" pitchFamily="34" charset="0"/>
                <a:ea typeface="Calibri" panose="020F0502020204030204" pitchFamily="34" charset="0"/>
                <a:cs typeface="Times New Roman" panose="02020603050405020304" pitchFamily="18" charset="0"/>
              </a:rPr>
              <a:t>To provide all prescription receipts upon completion of my medical treatment.</a:t>
            </a:r>
          </a:p>
        </p:txBody>
      </p:sp>
    </p:spTree>
    <p:extLst>
      <p:ext uri="{BB962C8B-B14F-4D97-AF65-F5344CB8AC3E}">
        <p14:creationId xmlns:p14="http://schemas.microsoft.com/office/powerpoint/2010/main" val="271650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8B881-A476-5644-A78D-FF2014257129}"/>
              </a:ext>
            </a:extLst>
          </p:cNvPr>
          <p:cNvSpPr>
            <a:spLocks noGrp="1"/>
          </p:cNvSpPr>
          <p:nvPr>
            <p:ph type="title"/>
          </p:nvPr>
        </p:nvSpPr>
        <p:spPr/>
        <p:txBody>
          <a:bodyPr/>
          <a:lstStyle/>
          <a:p>
            <a:r>
              <a:rPr lang="en-US" dirty="0"/>
              <a:t>NC Premises Liability Law</a:t>
            </a:r>
          </a:p>
        </p:txBody>
      </p:sp>
      <p:sp>
        <p:nvSpPr>
          <p:cNvPr id="3" name="Content Placeholder 2">
            <a:extLst>
              <a:ext uri="{FF2B5EF4-FFF2-40B4-BE49-F238E27FC236}">
                <a16:creationId xmlns:a16="http://schemas.microsoft.com/office/drawing/2014/main" id="{40D14324-543E-344A-A661-0BD26622F8FB}"/>
              </a:ext>
            </a:extLst>
          </p:cNvPr>
          <p:cNvSpPr>
            <a:spLocks noGrp="1"/>
          </p:cNvSpPr>
          <p:nvPr>
            <p:ph idx="1"/>
          </p:nvPr>
        </p:nvSpPr>
        <p:spPr/>
        <p:txBody>
          <a:bodyPr>
            <a:normAutofit/>
          </a:bodyPr>
          <a:lstStyle/>
          <a:p>
            <a:r>
              <a:rPr lang="en-US" dirty="0"/>
              <a:t>Under NC law, the owner of the premises is not the insurer of your safety. </a:t>
            </a:r>
          </a:p>
          <a:p>
            <a:r>
              <a:rPr lang="en-US" dirty="0"/>
              <a:t>NC premises liability law is pretty lousy for injury victims and is very pro-business/pro-insurance. </a:t>
            </a:r>
          </a:p>
          <a:p>
            <a:r>
              <a:rPr lang="en-US" dirty="0"/>
              <a:t>Surprisingly to many, the owner of the premises is NOT required to remove or repair dangerous conditions. </a:t>
            </a:r>
          </a:p>
          <a:p>
            <a:r>
              <a:rPr lang="en-US" dirty="0"/>
              <a:t>The owner of the premises ONLY owes you a duty to warn of NON OBVIOUS dangerous conditions that the owner knew about or should have known about it. </a:t>
            </a:r>
          </a:p>
          <a:p>
            <a:r>
              <a:rPr lang="en-US" dirty="0"/>
              <a:t>If a dangerous condition is OBVIOUS, then there is no duty owed. </a:t>
            </a:r>
          </a:p>
          <a:p>
            <a:pPr marL="0" indent="0">
              <a:buNone/>
            </a:pPr>
            <a:endParaRPr lang="en-US" dirty="0"/>
          </a:p>
        </p:txBody>
      </p:sp>
    </p:spTree>
    <p:extLst>
      <p:ext uri="{BB962C8B-B14F-4D97-AF65-F5344CB8AC3E}">
        <p14:creationId xmlns:p14="http://schemas.microsoft.com/office/powerpoint/2010/main" val="405497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181F-979E-544B-9DE9-5482A6803573}"/>
              </a:ext>
            </a:extLst>
          </p:cNvPr>
          <p:cNvSpPr>
            <a:spLocks noGrp="1"/>
          </p:cNvSpPr>
          <p:nvPr>
            <p:ph type="title"/>
          </p:nvPr>
        </p:nvSpPr>
        <p:spPr/>
        <p:txBody>
          <a:bodyPr/>
          <a:lstStyle/>
          <a:p>
            <a:r>
              <a:rPr lang="en-US" dirty="0"/>
              <a:t>KNEW OR SHOULD HAVE KNOWN . . .</a:t>
            </a:r>
          </a:p>
        </p:txBody>
      </p:sp>
      <p:sp>
        <p:nvSpPr>
          <p:cNvPr id="3" name="Content Placeholder 2">
            <a:extLst>
              <a:ext uri="{FF2B5EF4-FFF2-40B4-BE49-F238E27FC236}">
                <a16:creationId xmlns:a16="http://schemas.microsoft.com/office/drawing/2014/main" id="{2A7B0867-1BF7-1B48-9FA6-52BB05323757}"/>
              </a:ext>
            </a:extLst>
          </p:cNvPr>
          <p:cNvSpPr>
            <a:spLocks noGrp="1"/>
          </p:cNvSpPr>
          <p:nvPr>
            <p:ph idx="1"/>
          </p:nvPr>
        </p:nvSpPr>
        <p:spPr/>
        <p:txBody>
          <a:bodyPr/>
          <a:lstStyle/>
          <a:p>
            <a:r>
              <a:rPr lang="en-US" dirty="0"/>
              <a:t>NC law requires the owner of the premises to warn of known dangers, or that should be known. This law establishes the following standards:</a:t>
            </a:r>
          </a:p>
          <a:p>
            <a:r>
              <a:rPr lang="en-US" dirty="0"/>
              <a:t>The danger has been in place for a length of time.</a:t>
            </a:r>
          </a:p>
          <a:p>
            <a:r>
              <a:rPr lang="en-US" dirty="0"/>
              <a:t>The owner of the premises should have discovered the risk upon a reasonable inspection of the premises.</a:t>
            </a:r>
          </a:p>
          <a:p>
            <a:r>
              <a:rPr lang="en-US" dirty="0"/>
              <a:t> We must show that the owner knew about the danger or that it was there for a reasonable time.  </a:t>
            </a:r>
          </a:p>
          <a:p>
            <a:r>
              <a:rPr lang="en-US" dirty="0"/>
              <a:t>The failure to warn of a danger that just occurred will not give rise to negligence. </a:t>
            </a:r>
          </a:p>
        </p:txBody>
      </p:sp>
    </p:spTree>
    <p:extLst>
      <p:ext uri="{BB962C8B-B14F-4D97-AF65-F5344CB8AC3E}">
        <p14:creationId xmlns:p14="http://schemas.microsoft.com/office/powerpoint/2010/main" val="255882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B232-A16A-514E-B623-844C714C74E3}"/>
              </a:ext>
            </a:extLst>
          </p:cNvPr>
          <p:cNvSpPr>
            <a:spLocks noGrp="1"/>
          </p:cNvSpPr>
          <p:nvPr>
            <p:ph type="title"/>
          </p:nvPr>
        </p:nvSpPr>
        <p:spPr/>
        <p:txBody>
          <a:bodyPr/>
          <a:lstStyle/>
          <a:p>
            <a:r>
              <a:rPr lang="en-US" dirty="0"/>
              <a:t>BURDEN OF PROOF IN PREMISES LIABILITY CASES</a:t>
            </a:r>
          </a:p>
        </p:txBody>
      </p:sp>
      <p:sp>
        <p:nvSpPr>
          <p:cNvPr id="3" name="Content Placeholder 2">
            <a:extLst>
              <a:ext uri="{FF2B5EF4-FFF2-40B4-BE49-F238E27FC236}">
                <a16:creationId xmlns:a16="http://schemas.microsoft.com/office/drawing/2014/main" id="{9B3D2749-1BC2-214E-AD7D-C3C54A0555E7}"/>
              </a:ext>
            </a:extLst>
          </p:cNvPr>
          <p:cNvSpPr>
            <a:spLocks noGrp="1"/>
          </p:cNvSpPr>
          <p:nvPr>
            <p:ph idx="1"/>
          </p:nvPr>
        </p:nvSpPr>
        <p:spPr/>
        <p:txBody>
          <a:bodyPr/>
          <a:lstStyle/>
          <a:p>
            <a:r>
              <a:rPr lang="en-US" dirty="0"/>
              <a:t>LIABILITY: We must be able to prove that the owner of the premises breached the duty to warn of a non-apparent dangerous condition that they knew about or should have known about, also called negligence. </a:t>
            </a:r>
          </a:p>
          <a:p>
            <a:r>
              <a:rPr lang="en-US" dirty="0"/>
              <a:t>CAUSATION: This is the link between the liability and the damages. The damages are the sole cause of negligence, NOT pre-existing. </a:t>
            </a:r>
          </a:p>
          <a:p>
            <a:r>
              <a:rPr lang="en-US" dirty="0"/>
              <a:t>DAMAGES: Injury, medical expenses, lost wages, pain, and suffering. Causation and damages are directly related to medical evidence from your doctor and your medical records. These are the evidence of your injury. </a:t>
            </a:r>
          </a:p>
        </p:txBody>
      </p:sp>
    </p:spTree>
    <p:extLst>
      <p:ext uri="{BB962C8B-B14F-4D97-AF65-F5344CB8AC3E}">
        <p14:creationId xmlns:p14="http://schemas.microsoft.com/office/powerpoint/2010/main" val="329919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7E21-B756-064D-9895-0817ADDA7FAD}"/>
              </a:ext>
            </a:extLst>
          </p:cNvPr>
          <p:cNvSpPr>
            <a:spLocks noGrp="1"/>
          </p:cNvSpPr>
          <p:nvPr>
            <p:ph type="title"/>
          </p:nvPr>
        </p:nvSpPr>
        <p:spPr/>
        <p:txBody>
          <a:bodyPr/>
          <a:lstStyle/>
          <a:p>
            <a:r>
              <a:rPr lang="en-US" dirty="0"/>
              <a:t>CONTRIBUTORY NEGLIGENCE</a:t>
            </a:r>
          </a:p>
        </p:txBody>
      </p:sp>
      <p:sp>
        <p:nvSpPr>
          <p:cNvPr id="3" name="Content Placeholder 2">
            <a:extLst>
              <a:ext uri="{FF2B5EF4-FFF2-40B4-BE49-F238E27FC236}">
                <a16:creationId xmlns:a16="http://schemas.microsoft.com/office/drawing/2014/main" id="{B3456D4F-956E-CA45-B7FA-85859B2E1905}"/>
              </a:ext>
            </a:extLst>
          </p:cNvPr>
          <p:cNvSpPr>
            <a:spLocks noGrp="1"/>
          </p:cNvSpPr>
          <p:nvPr>
            <p:ph idx="1"/>
          </p:nvPr>
        </p:nvSpPr>
        <p:spPr/>
        <p:txBody>
          <a:bodyPr/>
          <a:lstStyle/>
          <a:p>
            <a:r>
              <a:rPr lang="en-US" dirty="0"/>
              <a:t>Contributory negligence is the law in NC and only three other states. </a:t>
            </a:r>
          </a:p>
          <a:p>
            <a:r>
              <a:rPr lang="en-US" dirty="0"/>
              <a:t>Contrib is a total bar to recovery of damages, meaning you recover zero. </a:t>
            </a:r>
          </a:p>
          <a:p>
            <a:r>
              <a:rPr lang="en-US" dirty="0"/>
              <a:t>Contrib means that you did something negligent to contribute to your injury. </a:t>
            </a:r>
          </a:p>
          <a:p>
            <a:r>
              <a:rPr lang="en-US" dirty="0"/>
              <a:t>Usually, in premises cases, contributory negligence arises from the victim’s failure to look where they are going, see and maintain a proper lookout to avoid an injury or a loss.</a:t>
            </a:r>
          </a:p>
          <a:p>
            <a:r>
              <a:rPr lang="en-US" dirty="0"/>
              <a:t>So the question is always, “Why didn’t you see the danger?”</a:t>
            </a:r>
          </a:p>
        </p:txBody>
      </p:sp>
    </p:spTree>
    <p:extLst>
      <p:ext uri="{BB962C8B-B14F-4D97-AF65-F5344CB8AC3E}">
        <p14:creationId xmlns:p14="http://schemas.microsoft.com/office/powerpoint/2010/main" val="365900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82962" y="1179151"/>
            <a:ext cx="2475485" cy="4463889"/>
          </a:xfrm>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b="1" dirty="0">
                <a:ln w="11430"/>
                <a:effectLst>
                  <a:outerShdw blurRad="50800" dist="39000" dir="5460000" algn="tl">
                    <a:srgbClr val="000000">
                      <a:alpha val="38000"/>
                    </a:srgbClr>
                  </a:outerShdw>
                </a:effectLst>
              </a:rPr>
              <a:t>Use your Health Insurance</a:t>
            </a:r>
          </a:p>
        </p:txBody>
      </p:sp>
      <p:sp>
        <p:nvSpPr>
          <p:cNvPr id="20483" name="Rectangle 3"/>
          <p:cNvSpPr>
            <a:spLocks noGrp="1" noChangeArrowheads="1"/>
          </p:cNvSpPr>
          <p:nvPr>
            <p:ph idx="1"/>
          </p:nvPr>
        </p:nvSpPr>
        <p:spPr>
          <a:xfrm>
            <a:off x="3734188" y="1109145"/>
            <a:ext cx="4755762" cy="4603900"/>
          </a:xfrm>
        </p:spPr>
        <p:txBody>
          <a:bodyPr anchor="ctr">
            <a:normAutofit/>
          </a:bodyPr>
          <a:lstStyle/>
          <a:p>
            <a:pPr eaLnBrk="1" hangingPunct="1">
              <a:buClrTx/>
              <a:defRPr/>
            </a:pPr>
            <a:r>
              <a:rPr lang="en-US" dirty="0"/>
              <a:t>Net settlement amount from liability </a:t>
            </a:r>
          </a:p>
          <a:p>
            <a:pPr eaLnBrk="1" hangingPunct="1">
              <a:buClr>
                <a:schemeClr val="tx1"/>
              </a:buClr>
              <a:buFont typeface="Wingdings" pitchFamily="2" charset="2"/>
              <a:buNone/>
              <a:defRPr/>
            </a:pPr>
            <a:r>
              <a:rPr lang="en-US" dirty="0"/>
              <a:t>	insurance after attorney’s fees	$10,000.00</a:t>
            </a:r>
          </a:p>
          <a:p>
            <a:pPr eaLnBrk="1" hangingPunct="1">
              <a:buClr>
                <a:schemeClr val="tx1"/>
              </a:buClr>
              <a:defRPr/>
            </a:pPr>
            <a:r>
              <a:rPr lang="en-US" dirty="0"/>
              <a:t>If unpaid medical bills		</a:t>
            </a:r>
            <a:r>
              <a:rPr lang="en-US" u="sng" dirty="0"/>
              <a:t>$3,000.00</a:t>
            </a:r>
          </a:p>
          <a:p>
            <a:pPr eaLnBrk="1" hangingPunct="1">
              <a:buClr>
                <a:schemeClr val="tx1"/>
              </a:buClr>
              <a:defRPr/>
            </a:pPr>
            <a:r>
              <a:rPr lang="en-US" dirty="0"/>
              <a:t>You receive				$7,000.00</a:t>
            </a:r>
          </a:p>
          <a:p>
            <a:pPr eaLnBrk="1" hangingPunct="1">
              <a:defRPr/>
            </a:pPr>
            <a:endParaRPr lang="en-US" dirty="0"/>
          </a:p>
          <a:p>
            <a:pPr eaLnBrk="1" hangingPunct="1">
              <a:buFont typeface="Wingdings" pitchFamily="2" charset="2"/>
              <a:buNone/>
              <a:defRPr/>
            </a:pPr>
            <a:r>
              <a:rPr lang="en-US" b="1" dirty="0"/>
              <a:t>BUT</a:t>
            </a:r>
          </a:p>
          <a:p>
            <a:pPr eaLnBrk="1" hangingPunct="1">
              <a:defRPr/>
            </a:pPr>
            <a:endParaRPr lang="en-US" b="1" dirty="0"/>
          </a:p>
          <a:p>
            <a:pPr eaLnBrk="1" hangingPunct="1">
              <a:buClrTx/>
              <a:defRPr/>
            </a:pPr>
            <a:r>
              <a:rPr lang="en-US" dirty="0"/>
              <a:t>If medical bills are paid by</a:t>
            </a:r>
          </a:p>
          <a:p>
            <a:pPr eaLnBrk="1" hangingPunct="1">
              <a:buClr>
                <a:schemeClr val="tx1"/>
              </a:buClr>
              <a:buFont typeface="Wingdings" pitchFamily="2" charset="2"/>
              <a:buNone/>
              <a:defRPr/>
            </a:pPr>
            <a:r>
              <a:rPr lang="en-US" dirty="0"/>
              <a:t>	private health insurance	</a:t>
            </a:r>
          </a:p>
          <a:p>
            <a:pPr eaLnBrk="1" hangingPunct="1">
              <a:buClr>
                <a:schemeClr val="tx1"/>
              </a:buClr>
              <a:buFont typeface="Wingdings" pitchFamily="2" charset="2"/>
              <a:buNone/>
              <a:defRPr/>
            </a:pPr>
            <a:r>
              <a:rPr lang="en-US" dirty="0"/>
              <a:t>	You receive				$10,000.00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14675" y="1378252"/>
            <a:ext cx="2660686" cy="4093028"/>
          </a:xfrm>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3500" b="1" dirty="0">
                <a:ln w="11430"/>
                <a:effectLst>
                  <a:outerShdw blurRad="50800" dist="39000" dir="5460000" algn="tl">
                    <a:srgbClr val="000000">
                      <a:alpha val="38000"/>
                    </a:srgbClr>
                  </a:outerShdw>
                </a:effectLst>
              </a:rPr>
              <a:t>Health Insurance Subrogation	</a:t>
            </a:r>
          </a:p>
        </p:txBody>
      </p:sp>
      <p:graphicFrame>
        <p:nvGraphicFramePr>
          <p:cNvPr id="38917" name="Rectangle 3">
            <a:extLst>
              <a:ext uri="{FF2B5EF4-FFF2-40B4-BE49-F238E27FC236}">
                <a16:creationId xmlns:a16="http://schemas.microsoft.com/office/drawing/2014/main" id="{8D17C425-E1BE-4F85-A93F-E5F9809450C7}"/>
              </a:ext>
            </a:extLst>
          </p:cNvPr>
          <p:cNvGraphicFramePr>
            <a:graphicFrameLocks noGrp="1"/>
          </p:cNvGraphicFramePr>
          <p:nvPr>
            <p:ph idx="1"/>
            <p:extLst>
              <p:ext uri="{D42A27DB-BD31-4B8C-83A1-F6EECF244321}">
                <p14:modId xmlns:p14="http://schemas.microsoft.com/office/powerpoint/2010/main" val="39559626"/>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89360" y="1382486"/>
            <a:ext cx="2660686" cy="4093028"/>
          </a:xfrm>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sz="2900" b="1" dirty="0">
                <a:ln w="11430"/>
                <a:effectLst>
                  <a:outerShdw blurRad="50800" dist="39000" dir="5460000" algn="tl">
                    <a:srgbClr val="000000">
                      <a:alpha val="38000"/>
                    </a:srgbClr>
                  </a:outerShdw>
                </a:effectLst>
              </a:rPr>
              <a:t>Compensation </a:t>
            </a:r>
          </a:p>
        </p:txBody>
      </p:sp>
      <p:graphicFrame>
        <p:nvGraphicFramePr>
          <p:cNvPr id="27653" name="Rectangle 3">
            <a:extLst>
              <a:ext uri="{FF2B5EF4-FFF2-40B4-BE49-F238E27FC236}">
                <a16:creationId xmlns:a16="http://schemas.microsoft.com/office/drawing/2014/main" id="{98E3CCB3-6D46-42B6-BC3E-D433FB381CE5}"/>
              </a:ext>
            </a:extLst>
          </p:cNvPr>
          <p:cNvGraphicFramePr>
            <a:graphicFrameLocks noGrp="1"/>
          </p:cNvGraphicFramePr>
          <p:nvPr>
            <p:ph idx="1"/>
            <p:extLst>
              <p:ext uri="{D42A27DB-BD31-4B8C-83A1-F6EECF244321}">
                <p14:modId xmlns:p14="http://schemas.microsoft.com/office/powerpoint/2010/main" val="2077889415"/>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144</TotalTime>
  <Words>2536</Words>
  <Application>Microsoft Macintosh PowerPoint</Application>
  <PresentationFormat>On-screen Show (4:3)</PresentationFormat>
  <Paragraphs>176</Paragraphs>
  <Slides>22</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vt:lpstr>
      <vt:lpstr>PowerPoint Presentation</vt:lpstr>
      <vt:lpstr>Hire a Heavyweight</vt:lpstr>
      <vt:lpstr>NC Premises Liability Law</vt:lpstr>
      <vt:lpstr>KNEW OR SHOULD HAVE KNOWN . . .</vt:lpstr>
      <vt:lpstr>BURDEN OF PROOF IN PREMISES LIABILITY CASES</vt:lpstr>
      <vt:lpstr>CONTRIBUTORY NEGLIGENCE</vt:lpstr>
      <vt:lpstr>Use your Health Insurance</vt:lpstr>
      <vt:lpstr>Health Insurance Subrogation </vt:lpstr>
      <vt:lpstr>Compensation </vt:lpstr>
      <vt:lpstr>The Importance of Following Through with Medical Treatment </vt:lpstr>
      <vt:lpstr> TIMELINE OF A PERSONAL INJURY CASE </vt:lpstr>
      <vt:lpstr>THE STATUS OF YOUR CASE: ONE, TWO THREE</vt:lpstr>
      <vt:lpstr>How Contingent Attorney Fees Work</vt:lpstr>
      <vt:lpstr>A TEAM ON YOUR SIDE:  YOUR CASE MANAGER, YOUR INSURANCE ADJUSTER AND YOUR ATTORNEY</vt:lpstr>
      <vt:lpstr>Top Ten Mistakes Victims Make</vt:lpstr>
      <vt:lpstr>Frequently Asked Questions</vt:lpstr>
      <vt:lpstr>Frequently Asked Questions</vt:lpstr>
      <vt:lpstr>Frequently Asked Questions</vt:lpstr>
      <vt:lpstr>Frequently Asked Questions</vt:lpstr>
      <vt:lpstr>Frequently Asked Questions</vt:lpstr>
      <vt:lpstr>Frequently Asked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Brandi Martin</dc:creator>
  <cp:lastModifiedBy>Fernando Cardoso</cp:lastModifiedBy>
  <cp:revision>14</cp:revision>
  <cp:lastPrinted>2020-06-23T17:19:05Z</cp:lastPrinted>
  <dcterms:created xsi:type="dcterms:W3CDTF">2020-06-23T17:18:41Z</dcterms:created>
  <dcterms:modified xsi:type="dcterms:W3CDTF">2020-09-16T10:37:20Z</dcterms:modified>
</cp:coreProperties>
</file>